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6" r:id="rId3"/>
    <p:sldMasterId id="2147483678" r:id="rId4"/>
  </p:sldMasterIdLst>
  <p:notesMasterIdLst>
    <p:notesMasterId r:id="rId12"/>
  </p:notesMasterIdLst>
  <p:handoutMasterIdLst>
    <p:handoutMasterId r:id="rId13"/>
  </p:handoutMasterIdLst>
  <p:sldIdLst>
    <p:sldId id="313" r:id="rId5"/>
    <p:sldId id="315" r:id="rId6"/>
    <p:sldId id="316" r:id="rId7"/>
    <p:sldId id="317" r:id="rId8"/>
    <p:sldId id="318" r:id="rId9"/>
    <p:sldId id="319" r:id="rId10"/>
    <p:sldId id="320" r:id="rId11"/>
  </p:sldIdLst>
  <p:sldSz cx="10693400" cy="7561263"/>
  <p:notesSz cx="6797675" cy="98726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Sodexho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Sodexho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Sodexho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Sodexho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Sodexho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Sodexho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Sodexho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Sodexho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Sodexho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1C3E"/>
    <a:srgbClr val="FF2F6F"/>
    <a:srgbClr val="FF578B"/>
    <a:srgbClr val="FFFF99"/>
    <a:srgbClr val="FFFF66"/>
    <a:srgbClr val="9BF856"/>
    <a:srgbClr val="B6DA74"/>
    <a:srgbClr val="993300"/>
    <a:srgbClr val="ADE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E9A1E6-6D47-41E0-870C-93E630C64DF4}" v="1" dt="2026-08-13T08:03:08.2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5" autoAdjust="0"/>
  </p:normalViewPr>
  <p:slideViewPr>
    <p:cSldViewPr>
      <p:cViewPr varScale="1">
        <p:scale>
          <a:sx n="100" d="100"/>
          <a:sy n="100" d="100"/>
        </p:scale>
        <p:origin x="1464" y="96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456" y="-120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inard, Benoit" userId="2c3fdf85-5bb0-4f03-b199-698b4824f7fb" providerId="ADAL" clId="{24E6D126-C3D8-48FD-9473-64155E960162}"/>
    <pc:docChg chg="undo custSel modSld">
      <pc:chgData name="Mainard, Benoit" userId="2c3fdf85-5bb0-4f03-b199-698b4824f7fb" providerId="ADAL" clId="{24E6D126-C3D8-48FD-9473-64155E960162}" dt="2026-07-07T09:20:11.712" v="68" actId="6549"/>
      <pc:docMkLst>
        <pc:docMk/>
      </pc:docMkLst>
      <pc:sldChg chg="delSp modSp mod">
        <pc:chgData name="Mainard, Benoit" userId="2c3fdf85-5bb0-4f03-b199-698b4824f7fb" providerId="ADAL" clId="{24E6D126-C3D8-48FD-9473-64155E960162}" dt="2026-07-07T09:18:06.222" v="12" actId="6549"/>
        <pc:sldMkLst>
          <pc:docMk/>
          <pc:sldMk cId="0" sldId="313"/>
        </pc:sldMkLst>
        <pc:graphicFrameChg chg="modGraphic">
          <ac:chgData name="Mainard, Benoit" userId="2c3fdf85-5bb0-4f03-b199-698b4824f7fb" providerId="ADAL" clId="{24E6D126-C3D8-48FD-9473-64155E960162}" dt="2026-07-07T09:18:06.222" v="12" actId="6549"/>
          <ac:graphicFrameMkLst>
            <pc:docMk/>
            <pc:sldMk cId="0" sldId="313"/>
            <ac:graphicFrameMk id="2" creationId="{06961428-1668-F548-A534-B37E5877F4BD}"/>
          </ac:graphicFrameMkLst>
        </pc:graphicFrameChg>
      </pc:sldChg>
      <pc:sldChg chg="delSp modSp mod">
        <pc:chgData name="Mainard, Benoit" userId="2c3fdf85-5bb0-4f03-b199-698b4824f7fb" providerId="ADAL" clId="{24E6D126-C3D8-48FD-9473-64155E960162}" dt="2026-07-07T09:18:34.244" v="25" actId="478"/>
        <pc:sldMkLst>
          <pc:docMk/>
          <pc:sldMk cId="0" sldId="315"/>
        </pc:sldMkLst>
        <pc:graphicFrameChg chg="modGraphic">
          <ac:chgData name="Mainard, Benoit" userId="2c3fdf85-5bb0-4f03-b199-698b4824f7fb" providerId="ADAL" clId="{24E6D126-C3D8-48FD-9473-64155E960162}" dt="2026-07-07T09:18:33.396" v="24" actId="6549"/>
          <ac:graphicFrameMkLst>
            <pc:docMk/>
            <pc:sldMk cId="0" sldId="315"/>
            <ac:graphicFrameMk id="2" creationId="{E0BF5915-C9C9-C9DB-257A-4E69BF6413D9}"/>
          </ac:graphicFrameMkLst>
        </pc:graphicFrameChg>
      </pc:sldChg>
      <pc:sldChg chg="delSp modSp mod">
        <pc:chgData name="Mainard, Benoit" userId="2c3fdf85-5bb0-4f03-b199-698b4824f7fb" providerId="ADAL" clId="{24E6D126-C3D8-48FD-9473-64155E960162}" dt="2026-07-07T09:18:52.129" v="33" actId="6549"/>
        <pc:sldMkLst>
          <pc:docMk/>
          <pc:sldMk cId="0" sldId="316"/>
        </pc:sldMkLst>
        <pc:graphicFrameChg chg="modGraphic">
          <ac:chgData name="Mainard, Benoit" userId="2c3fdf85-5bb0-4f03-b199-698b4824f7fb" providerId="ADAL" clId="{24E6D126-C3D8-48FD-9473-64155E960162}" dt="2026-07-07T09:18:52.129" v="33" actId="6549"/>
          <ac:graphicFrameMkLst>
            <pc:docMk/>
            <pc:sldMk cId="0" sldId="316"/>
            <ac:graphicFrameMk id="2" creationId="{32077EFE-1533-57F3-C9DB-49AD72CEAA4B}"/>
          </ac:graphicFrameMkLst>
        </pc:graphicFrameChg>
      </pc:sldChg>
      <pc:sldChg chg="delSp modSp mod">
        <pc:chgData name="Mainard, Benoit" userId="2c3fdf85-5bb0-4f03-b199-698b4824f7fb" providerId="ADAL" clId="{24E6D126-C3D8-48FD-9473-64155E960162}" dt="2026-07-07T09:19:05.867" v="40" actId="478"/>
        <pc:sldMkLst>
          <pc:docMk/>
          <pc:sldMk cId="0" sldId="317"/>
        </pc:sldMkLst>
        <pc:graphicFrameChg chg="modGraphic">
          <ac:chgData name="Mainard, Benoit" userId="2c3fdf85-5bb0-4f03-b199-698b4824f7fb" providerId="ADAL" clId="{24E6D126-C3D8-48FD-9473-64155E960162}" dt="2026-07-07T09:19:05.232" v="39" actId="6549"/>
          <ac:graphicFrameMkLst>
            <pc:docMk/>
            <pc:sldMk cId="0" sldId="317"/>
            <ac:graphicFrameMk id="2" creationId="{46795614-5164-F2DD-E31A-5EAA7C59C008}"/>
          </ac:graphicFrameMkLst>
        </pc:graphicFrameChg>
      </pc:sldChg>
      <pc:sldChg chg="delSp modSp mod">
        <pc:chgData name="Mainard, Benoit" userId="2c3fdf85-5bb0-4f03-b199-698b4824f7fb" providerId="ADAL" clId="{24E6D126-C3D8-48FD-9473-64155E960162}" dt="2026-07-07T09:19:44.239" v="54" actId="6549"/>
        <pc:sldMkLst>
          <pc:docMk/>
          <pc:sldMk cId="0" sldId="318"/>
        </pc:sldMkLst>
        <pc:graphicFrameChg chg="modGraphic">
          <ac:chgData name="Mainard, Benoit" userId="2c3fdf85-5bb0-4f03-b199-698b4824f7fb" providerId="ADAL" clId="{24E6D126-C3D8-48FD-9473-64155E960162}" dt="2026-07-07T09:19:44.239" v="54" actId="6549"/>
          <ac:graphicFrameMkLst>
            <pc:docMk/>
            <pc:sldMk cId="0" sldId="318"/>
            <ac:graphicFrameMk id="2" creationId="{625580BF-155E-D349-82C1-B9AAD35ADE0A}"/>
          </ac:graphicFrameMkLst>
        </pc:graphicFrameChg>
      </pc:sldChg>
      <pc:sldChg chg="delSp modSp mod">
        <pc:chgData name="Mainard, Benoit" userId="2c3fdf85-5bb0-4f03-b199-698b4824f7fb" providerId="ADAL" clId="{24E6D126-C3D8-48FD-9473-64155E960162}" dt="2026-07-07T09:19:56.924" v="60" actId="6549"/>
        <pc:sldMkLst>
          <pc:docMk/>
          <pc:sldMk cId="0" sldId="319"/>
        </pc:sldMkLst>
        <pc:graphicFrameChg chg="modGraphic">
          <ac:chgData name="Mainard, Benoit" userId="2c3fdf85-5bb0-4f03-b199-698b4824f7fb" providerId="ADAL" clId="{24E6D126-C3D8-48FD-9473-64155E960162}" dt="2026-07-07T09:19:56.924" v="60" actId="6549"/>
          <ac:graphicFrameMkLst>
            <pc:docMk/>
            <pc:sldMk cId="0" sldId="319"/>
            <ac:graphicFrameMk id="2" creationId="{E65883EE-644B-FFB3-374F-36C8C4AD215F}"/>
          </ac:graphicFrameMkLst>
        </pc:graphicFrameChg>
      </pc:sldChg>
      <pc:sldChg chg="delSp modSp mod">
        <pc:chgData name="Mainard, Benoit" userId="2c3fdf85-5bb0-4f03-b199-698b4824f7fb" providerId="ADAL" clId="{24E6D126-C3D8-48FD-9473-64155E960162}" dt="2026-07-07T09:20:11.712" v="68" actId="6549"/>
        <pc:sldMkLst>
          <pc:docMk/>
          <pc:sldMk cId="0" sldId="320"/>
        </pc:sldMkLst>
        <pc:graphicFrameChg chg="modGraphic">
          <ac:chgData name="Mainard, Benoit" userId="2c3fdf85-5bb0-4f03-b199-698b4824f7fb" providerId="ADAL" clId="{24E6D126-C3D8-48FD-9473-64155E960162}" dt="2026-07-07T09:20:11.712" v="68" actId="6549"/>
          <ac:graphicFrameMkLst>
            <pc:docMk/>
            <pc:sldMk cId="0" sldId="320"/>
            <ac:graphicFrameMk id="2" creationId="{D5F1AE5C-697C-691D-23A0-9264A0DADC93}"/>
          </ac:graphicFrameMkLst>
        </pc:graphicFrameChg>
      </pc:sldChg>
    </pc:docChg>
  </pc:docChgLst>
  <pc:docChgLst>
    <pc:chgData name="Mainard, Benoit" userId="2c3fdf85-5bb0-4f03-b199-698b4824f7fb" providerId="ADAL" clId="{B0E9A1E6-6D47-41E0-870C-93E630C64DF4}"/>
    <pc:docChg chg="modSld modNotesMaster modHandout">
      <pc:chgData name="Mainard, Benoit" userId="2c3fdf85-5bb0-4f03-b199-698b4824f7fb" providerId="ADAL" clId="{B0E9A1E6-6D47-41E0-870C-93E630C64DF4}" dt="2026-08-13T08:03:08.284" v="0"/>
      <pc:docMkLst>
        <pc:docMk/>
      </pc:docMkLst>
      <pc:sldChg chg="modNotes">
        <pc:chgData name="Mainard, Benoit" userId="2c3fdf85-5bb0-4f03-b199-698b4824f7fb" providerId="ADAL" clId="{B0E9A1E6-6D47-41E0-870C-93E630C64DF4}" dt="2026-08-13T08:03:08.284" v="0"/>
        <pc:sldMkLst>
          <pc:docMk/>
          <pc:sldMk cId="0" sldId="313"/>
        </pc:sldMkLst>
      </pc:sldChg>
      <pc:sldChg chg="modNotes">
        <pc:chgData name="Mainard, Benoit" userId="2c3fdf85-5bb0-4f03-b199-698b4824f7fb" providerId="ADAL" clId="{B0E9A1E6-6D47-41E0-870C-93E630C64DF4}" dt="2026-08-13T08:03:08.284" v="0"/>
        <pc:sldMkLst>
          <pc:docMk/>
          <pc:sldMk cId="0" sldId="315"/>
        </pc:sldMkLst>
      </pc:sldChg>
      <pc:sldChg chg="modNotes">
        <pc:chgData name="Mainard, Benoit" userId="2c3fdf85-5bb0-4f03-b199-698b4824f7fb" providerId="ADAL" clId="{B0E9A1E6-6D47-41E0-870C-93E630C64DF4}" dt="2026-08-13T08:03:08.284" v="0"/>
        <pc:sldMkLst>
          <pc:docMk/>
          <pc:sldMk cId="0" sldId="316"/>
        </pc:sldMkLst>
      </pc:sldChg>
      <pc:sldChg chg="modNotes">
        <pc:chgData name="Mainard, Benoit" userId="2c3fdf85-5bb0-4f03-b199-698b4824f7fb" providerId="ADAL" clId="{B0E9A1E6-6D47-41E0-870C-93E630C64DF4}" dt="2026-08-13T08:03:08.284" v="0"/>
        <pc:sldMkLst>
          <pc:docMk/>
          <pc:sldMk cId="0" sldId="317"/>
        </pc:sldMkLst>
      </pc:sldChg>
      <pc:sldChg chg="modNotes">
        <pc:chgData name="Mainard, Benoit" userId="2c3fdf85-5bb0-4f03-b199-698b4824f7fb" providerId="ADAL" clId="{B0E9A1E6-6D47-41E0-870C-93E630C64DF4}" dt="2026-08-13T08:03:08.284" v="0"/>
        <pc:sldMkLst>
          <pc:docMk/>
          <pc:sldMk cId="0" sldId="318"/>
        </pc:sldMkLst>
      </pc:sldChg>
      <pc:sldChg chg="modNotes">
        <pc:chgData name="Mainard, Benoit" userId="2c3fdf85-5bb0-4f03-b199-698b4824f7fb" providerId="ADAL" clId="{B0E9A1E6-6D47-41E0-870C-93E630C64DF4}" dt="2026-08-13T08:03:08.284" v="0"/>
        <pc:sldMkLst>
          <pc:docMk/>
          <pc:sldMk cId="0" sldId="319"/>
        </pc:sldMkLst>
      </pc:sldChg>
      <pc:sldChg chg="modNotes">
        <pc:chgData name="Mainard, Benoit" userId="2c3fdf85-5bb0-4f03-b199-698b4824f7fb" providerId="ADAL" clId="{B0E9A1E6-6D47-41E0-870C-93E630C64DF4}" dt="2026-08-13T08:03:08.284" v="0"/>
        <pc:sldMkLst>
          <pc:docMk/>
          <pc:sldMk cId="0" sldId="32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4F5E6632-B4CC-3F2E-18F7-758717B35EC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813" cy="4937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t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FA53A739-3177-02BA-D3D4-0701F83F292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4" y="2"/>
            <a:ext cx="2944812" cy="4937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t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9D270C19-3DE9-32D2-21E9-C2BB2EC2454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2125"/>
            <a:ext cx="2944813" cy="4905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b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1AE1A29D-CD01-2EAD-42FD-31A967A55AB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4" y="9382125"/>
            <a:ext cx="2944812" cy="4905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 b="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C6C73CF5-F09C-4E5C-8699-2633DF2ED27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DEA95C3-EDEF-D6B0-013A-06CB12D983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321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t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C9F690C-8E3F-7FE8-D178-31CEFE3B70E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1" y="0"/>
            <a:ext cx="29337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t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DA2FE91-0071-18CD-F2F7-32A40610830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100" y="4667250"/>
            <a:ext cx="4940300" cy="4433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4D9ECEAF-35F6-806D-5159-3AE4D0FE30B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09113"/>
            <a:ext cx="29321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b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C00A242C-3150-21ED-ECC4-FF9EB3DED9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1" y="9409113"/>
            <a:ext cx="29337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964" tIns="45984" rIns="91964" bIns="45984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 b="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C22E6953-8674-4E69-B522-4F358685988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>
            <a:extLst>
              <a:ext uri="{FF2B5EF4-FFF2-40B4-BE49-F238E27FC236}">
                <a16:creationId xmlns:a16="http://schemas.microsoft.com/office/drawing/2014/main" id="{6334CF70-EAC2-A734-3878-8E9654E35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042988" y="1235075"/>
            <a:ext cx="4711700" cy="33321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notes 2">
            <a:extLst>
              <a:ext uri="{FF2B5EF4-FFF2-40B4-BE49-F238E27FC236}">
                <a16:creationId xmlns:a16="http://schemas.microsoft.com/office/drawing/2014/main" id="{13C2CE2A-7F6D-21C7-8F7E-E33C4C394E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6148" name="Espace réservé du numéro de diapositive 3">
            <a:extLst>
              <a:ext uri="{FF2B5EF4-FFF2-40B4-BE49-F238E27FC236}">
                <a16:creationId xmlns:a16="http://schemas.microsoft.com/office/drawing/2014/main" id="{56B3DF00-4016-1B03-56D7-F053FEB67A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1000" b="1">
                <a:solidFill>
                  <a:schemeClr val="tx1"/>
                </a:solidFill>
                <a:latin typeface="Sodexho"/>
              </a:defRPr>
            </a:lvl1pPr>
            <a:lvl2pPr marL="731838" indent="-280988" defTabSz="917575">
              <a:defRPr sz="1000" b="1">
                <a:solidFill>
                  <a:schemeClr val="tx1"/>
                </a:solidFill>
                <a:latin typeface="Sodexho"/>
              </a:defRPr>
            </a:lvl2pPr>
            <a:lvl3pPr marL="1127125" indent="-223838" defTabSz="917575">
              <a:defRPr sz="1000" b="1">
                <a:solidFill>
                  <a:schemeClr val="tx1"/>
                </a:solidFill>
                <a:latin typeface="Sodexho"/>
              </a:defRPr>
            </a:lvl3pPr>
            <a:lvl4pPr marL="1579563" indent="-223838" defTabSz="917575">
              <a:defRPr sz="1000" b="1">
                <a:solidFill>
                  <a:schemeClr val="tx1"/>
                </a:solidFill>
                <a:latin typeface="Sodexho"/>
              </a:defRPr>
            </a:lvl4pPr>
            <a:lvl5pPr marL="2032000" indent="-223838" defTabSz="917575">
              <a:defRPr sz="1000" b="1">
                <a:solidFill>
                  <a:schemeClr val="tx1"/>
                </a:solidFill>
                <a:latin typeface="Sodexho"/>
              </a:defRPr>
            </a:lvl5pPr>
            <a:lvl6pPr marL="24892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464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036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608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fld id="{2A733A7B-D02F-42FC-BDD6-0241FCA3FB5D}" type="slidenum">
              <a:rPr lang="fr-FR" altLang="fr-FR" sz="1200" b="0" smtClean="0">
                <a:latin typeface="Times" panose="02020603050405020304" pitchFamily="18" charset="0"/>
              </a:rPr>
              <a:pPr/>
              <a:t>1</a:t>
            </a:fld>
            <a:endParaRPr lang="fr-FR" altLang="fr-FR" sz="1200" b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>
            <a:extLst>
              <a:ext uri="{FF2B5EF4-FFF2-40B4-BE49-F238E27FC236}">
                <a16:creationId xmlns:a16="http://schemas.microsoft.com/office/drawing/2014/main" id="{FBF86F45-DA60-C0AB-8B72-6E4987DE2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042988" y="1235075"/>
            <a:ext cx="4711700" cy="33321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ce réservé des notes 2">
            <a:extLst>
              <a:ext uri="{FF2B5EF4-FFF2-40B4-BE49-F238E27FC236}">
                <a16:creationId xmlns:a16="http://schemas.microsoft.com/office/drawing/2014/main" id="{2791ABB7-3984-4684-FC3D-389EC69386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8196" name="Espace réservé du numéro de diapositive 3">
            <a:extLst>
              <a:ext uri="{FF2B5EF4-FFF2-40B4-BE49-F238E27FC236}">
                <a16:creationId xmlns:a16="http://schemas.microsoft.com/office/drawing/2014/main" id="{A5A728CA-B6DE-9F8A-7D1C-8412D54368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1000" b="1">
                <a:solidFill>
                  <a:schemeClr val="tx1"/>
                </a:solidFill>
                <a:latin typeface="Sodexho"/>
              </a:defRPr>
            </a:lvl1pPr>
            <a:lvl2pPr marL="731838" indent="-280988" defTabSz="917575">
              <a:defRPr sz="1000" b="1">
                <a:solidFill>
                  <a:schemeClr val="tx1"/>
                </a:solidFill>
                <a:latin typeface="Sodexho"/>
              </a:defRPr>
            </a:lvl2pPr>
            <a:lvl3pPr marL="1127125" indent="-223838" defTabSz="917575">
              <a:defRPr sz="1000" b="1">
                <a:solidFill>
                  <a:schemeClr val="tx1"/>
                </a:solidFill>
                <a:latin typeface="Sodexho"/>
              </a:defRPr>
            </a:lvl3pPr>
            <a:lvl4pPr marL="1579563" indent="-223838" defTabSz="917575">
              <a:defRPr sz="1000" b="1">
                <a:solidFill>
                  <a:schemeClr val="tx1"/>
                </a:solidFill>
                <a:latin typeface="Sodexho"/>
              </a:defRPr>
            </a:lvl4pPr>
            <a:lvl5pPr marL="2032000" indent="-223838" defTabSz="917575">
              <a:defRPr sz="1000" b="1">
                <a:solidFill>
                  <a:schemeClr val="tx1"/>
                </a:solidFill>
                <a:latin typeface="Sodexho"/>
              </a:defRPr>
            </a:lvl5pPr>
            <a:lvl6pPr marL="24892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464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036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608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fld id="{9033219E-6A38-4B17-9656-89061629D0DA}" type="slidenum">
              <a:rPr lang="fr-FR" altLang="fr-FR" sz="1200" b="0" smtClean="0">
                <a:latin typeface="Times" panose="02020603050405020304" pitchFamily="18" charset="0"/>
              </a:rPr>
              <a:pPr/>
              <a:t>2</a:t>
            </a:fld>
            <a:endParaRPr lang="fr-FR" altLang="fr-FR" sz="1200" b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>
            <a:extLst>
              <a:ext uri="{FF2B5EF4-FFF2-40B4-BE49-F238E27FC236}">
                <a16:creationId xmlns:a16="http://schemas.microsoft.com/office/drawing/2014/main" id="{90B2416E-4F09-97B6-8856-9A728543BD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042988" y="1235075"/>
            <a:ext cx="4711700" cy="33321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notes 2">
            <a:extLst>
              <a:ext uri="{FF2B5EF4-FFF2-40B4-BE49-F238E27FC236}">
                <a16:creationId xmlns:a16="http://schemas.microsoft.com/office/drawing/2014/main" id="{C66E201F-7372-64D3-69CA-2C39674969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0244" name="Espace réservé du numéro de diapositive 3">
            <a:extLst>
              <a:ext uri="{FF2B5EF4-FFF2-40B4-BE49-F238E27FC236}">
                <a16:creationId xmlns:a16="http://schemas.microsoft.com/office/drawing/2014/main" id="{76BBFE0A-D93B-ABDB-6F4B-D62FDD5996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1000" b="1">
                <a:solidFill>
                  <a:schemeClr val="tx1"/>
                </a:solidFill>
                <a:latin typeface="Sodexho"/>
              </a:defRPr>
            </a:lvl1pPr>
            <a:lvl2pPr marL="731838" indent="-280988" defTabSz="917575">
              <a:defRPr sz="1000" b="1">
                <a:solidFill>
                  <a:schemeClr val="tx1"/>
                </a:solidFill>
                <a:latin typeface="Sodexho"/>
              </a:defRPr>
            </a:lvl2pPr>
            <a:lvl3pPr marL="1127125" indent="-223838" defTabSz="917575">
              <a:defRPr sz="1000" b="1">
                <a:solidFill>
                  <a:schemeClr val="tx1"/>
                </a:solidFill>
                <a:latin typeface="Sodexho"/>
              </a:defRPr>
            </a:lvl3pPr>
            <a:lvl4pPr marL="1579563" indent="-223838" defTabSz="917575">
              <a:defRPr sz="1000" b="1">
                <a:solidFill>
                  <a:schemeClr val="tx1"/>
                </a:solidFill>
                <a:latin typeface="Sodexho"/>
              </a:defRPr>
            </a:lvl4pPr>
            <a:lvl5pPr marL="2032000" indent="-223838" defTabSz="917575">
              <a:defRPr sz="1000" b="1">
                <a:solidFill>
                  <a:schemeClr val="tx1"/>
                </a:solidFill>
                <a:latin typeface="Sodexho"/>
              </a:defRPr>
            </a:lvl5pPr>
            <a:lvl6pPr marL="24892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464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036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608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fld id="{BE886491-C627-4C7F-8865-7F99188B09B0}" type="slidenum">
              <a:rPr lang="fr-FR" altLang="fr-FR" sz="1200" b="0" smtClean="0">
                <a:latin typeface="Times" panose="02020603050405020304" pitchFamily="18" charset="0"/>
              </a:rPr>
              <a:pPr/>
              <a:t>3</a:t>
            </a:fld>
            <a:endParaRPr lang="fr-FR" altLang="fr-FR" sz="1200" b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>
            <a:extLst>
              <a:ext uri="{FF2B5EF4-FFF2-40B4-BE49-F238E27FC236}">
                <a16:creationId xmlns:a16="http://schemas.microsoft.com/office/drawing/2014/main" id="{19AD4DE2-F2A6-81E7-F53E-66A62D9E7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042988" y="1235075"/>
            <a:ext cx="4711700" cy="33321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notes 2">
            <a:extLst>
              <a:ext uri="{FF2B5EF4-FFF2-40B4-BE49-F238E27FC236}">
                <a16:creationId xmlns:a16="http://schemas.microsoft.com/office/drawing/2014/main" id="{9158D293-CDA7-E954-1F0C-BAC298CDB8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2292" name="Espace réservé du numéro de diapositive 3">
            <a:extLst>
              <a:ext uri="{FF2B5EF4-FFF2-40B4-BE49-F238E27FC236}">
                <a16:creationId xmlns:a16="http://schemas.microsoft.com/office/drawing/2014/main" id="{27271F3C-A30C-8B90-43FA-177BCAE978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1000" b="1">
                <a:solidFill>
                  <a:schemeClr val="tx1"/>
                </a:solidFill>
                <a:latin typeface="Sodexho"/>
              </a:defRPr>
            </a:lvl1pPr>
            <a:lvl2pPr marL="731838" indent="-280988" defTabSz="917575">
              <a:defRPr sz="1000" b="1">
                <a:solidFill>
                  <a:schemeClr val="tx1"/>
                </a:solidFill>
                <a:latin typeface="Sodexho"/>
              </a:defRPr>
            </a:lvl2pPr>
            <a:lvl3pPr marL="1127125" indent="-223838" defTabSz="917575">
              <a:defRPr sz="1000" b="1">
                <a:solidFill>
                  <a:schemeClr val="tx1"/>
                </a:solidFill>
                <a:latin typeface="Sodexho"/>
              </a:defRPr>
            </a:lvl3pPr>
            <a:lvl4pPr marL="1579563" indent="-223838" defTabSz="917575">
              <a:defRPr sz="1000" b="1">
                <a:solidFill>
                  <a:schemeClr val="tx1"/>
                </a:solidFill>
                <a:latin typeface="Sodexho"/>
              </a:defRPr>
            </a:lvl4pPr>
            <a:lvl5pPr marL="2032000" indent="-223838" defTabSz="917575">
              <a:defRPr sz="1000" b="1">
                <a:solidFill>
                  <a:schemeClr val="tx1"/>
                </a:solidFill>
                <a:latin typeface="Sodexho"/>
              </a:defRPr>
            </a:lvl5pPr>
            <a:lvl6pPr marL="24892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464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036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608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fld id="{16930A08-F8CE-425D-9806-75119BFF8D44}" type="slidenum">
              <a:rPr lang="fr-FR" altLang="fr-FR" sz="1200" b="0" smtClean="0">
                <a:latin typeface="Times" panose="02020603050405020304" pitchFamily="18" charset="0"/>
              </a:rPr>
              <a:pPr/>
              <a:t>4</a:t>
            </a:fld>
            <a:endParaRPr lang="fr-FR" altLang="fr-FR" sz="1200" b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02331AB2-9891-23F7-FD60-DC18A45B3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042988" y="1235075"/>
            <a:ext cx="4711700" cy="33321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notes 2">
            <a:extLst>
              <a:ext uri="{FF2B5EF4-FFF2-40B4-BE49-F238E27FC236}">
                <a16:creationId xmlns:a16="http://schemas.microsoft.com/office/drawing/2014/main" id="{6B913D7E-FD90-7D07-E22F-D14B55D09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865FBE2E-92CD-A4F1-26B4-7EBB04C0C4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1000" b="1">
                <a:solidFill>
                  <a:schemeClr val="tx1"/>
                </a:solidFill>
                <a:latin typeface="Sodexho"/>
              </a:defRPr>
            </a:lvl1pPr>
            <a:lvl2pPr marL="731838" indent="-280988" defTabSz="917575">
              <a:defRPr sz="1000" b="1">
                <a:solidFill>
                  <a:schemeClr val="tx1"/>
                </a:solidFill>
                <a:latin typeface="Sodexho"/>
              </a:defRPr>
            </a:lvl2pPr>
            <a:lvl3pPr marL="1127125" indent="-223838" defTabSz="917575">
              <a:defRPr sz="1000" b="1">
                <a:solidFill>
                  <a:schemeClr val="tx1"/>
                </a:solidFill>
                <a:latin typeface="Sodexho"/>
              </a:defRPr>
            </a:lvl3pPr>
            <a:lvl4pPr marL="1579563" indent="-223838" defTabSz="917575">
              <a:defRPr sz="1000" b="1">
                <a:solidFill>
                  <a:schemeClr val="tx1"/>
                </a:solidFill>
                <a:latin typeface="Sodexho"/>
              </a:defRPr>
            </a:lvl4pPr>
            <a:lvl5pPr marL="2032000" indent="-223838" defTabSz="917575">
              <a:defRPr sz="1000" b="1">
                <a:solidFill>
                  <a:schemeClr val="tx1"/>
                </a:solidFill>
                <a:latin typeface="Sodexho"/>
              </a:defRPr>
            </a:lvl5pPr>
            <a:lvl6pPr marL="24892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464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036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608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fld id="{A0C9129C-B30F-4A0D-B888-F09217CD2135}" type="slidenum">
              <a:rPr lang="fr-FR" altLang="fr-FR" sz="1200" b="0" smtClean="0">
                <a:latin typeface="Times" panose="02020603050405020304" pitchFamily="18" charset="0"/>
              </a:rPr>
              <a:pPr/>
              <a:t>5</a:t>
            </a:fld>
            <a:endParaRPr lang="fr-FR" altLang="fr-FR" sz="1200" b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>
            <a:extLst>
              <a:ext uri="{FF2B5EF4-FFF2-40B4-BE49-F238E27FC236}">
                <a16:creationId xmlns:a16="http://schemas.microsoft.com/office/drawing/2014/main" id="{C19B1C15-3CAE-FF97-1C54-6C0CCA855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042988" y="1235075"/>
            <a:ext cx="4711700" cy="33321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notes 2">
            <a:extLst>
              <a:ext uri="{FF2B5EF4-FFF2-40B4-BE49-F238E27FC236}">
                <a16:creationId xmlns:a16="http://schemas.microsoft.com/office/drawing/2014/main" id="{34812E16-F672-472C-E59D-AA8219190E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6388" name="Espace réservé du numéro de diapositive 3">
            <a:extLst>
              <a:ext uri="{FF2B5EF4-FFF2-40B4-BE49-F238E27FC236}">
                <a16:creationId xmlns:a16="http://schemas.microsoft.com/office/drawing/2014/main" id="{9020EF2A-8BE8-78B1-0452-52D4F0BC0F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1000" b="1">
                <a:solidFill>
                  <a:schemeClr val="tx1"/>
                </a:solidFill>
                <a:latin typeface="Sodexho"/>
              </a:defRPr>
            </a:lvl1pPr>
            <a:lvl2pPr marL="731838" indent="-280988" defTabSz="917575">
              <a:defRPr sz="1000" b="1">
                <a:solidFill>
                  <a:schemeClr val="tx1"/>
                </a:solidFill>
                <a:latin typeface="Sodexho"/>
              </a:defRPr>
            </a:lvl2pPr>
            <a:lvl3pPr marL="1127125" indent="-223838" defTabSz="917575">
              <a:defRPr sz="1000" b="1">
                <a:solidFill>
                  <a:schemeClr val="tx1"/>
                </a:solidFill>
                <a:latin typeface="Sodexho"/>
              </a:defRPr>
            </a:lvl3pPr>
            <a:lvl4pPr marL="1579563" indent="-223838" defTabSz="917575">
              <a:defRPr sz="1000" b="1">
                <a:solidFill>
                  <a:schemeClr val="tx1"/>
                </a:solidFill>
                <a:latin typeface="Sodexho"/>
              </a:defRPr>
            </a:lvl4pPr>
            <a:lvl5pPr marL="2032000" indent="-223838" defTabSz="917575">
              <a:defRPr sz="1000" b="1">
                <a:solidFill>
                  <a:schemeClr val="tx1"/>
                </a:solidFill>
                <a:latin typeface="Sodexho"/>
              </a:defRPr>
            </a:lvl5pPr>
            <a:lvl6pPr marL="24892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464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036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608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fld id="{1C4F912C-B3FC-4F04-A756-5A91A1C6852A}" type="slidenum">
              <a:rPr lang="fr-FR" altLang="fr-FR" sz="1200" b="0" smtClean="0">
                <a:latin typeface="Times" panose="02020603050405020304" pitchFamily="18" charset="0"/>
              </a:rPr>
              <a:pPr/>
              <a:t>6</a:t>
            </a:fld>
            <a:endParaRPr lang="fr-FR" altLang="fr-FR" sz="1200" b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>
            <a:extLst>
              <a:ext uri="{FF2B5EF4-FFF2-40B4-BE49-F238E27FC236}">
                <a16:creationId xmlns:a16="http://schemas.microsoft.com/office/drawing/2014/main" id="{210439C0-D061-FF88-3380-4AFFEBAA92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042988" y="1235075"/>
            <a:ext cx="4711700" cy="33321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>
            <a:extLst>
              <a:ext uri="{FF2B5EF4-FFF2-40B4-BE49-F238E27FC236}">
                <a16:creationId xmlns:a16="http://schemas.microsoft.com/office/drawing/2014/main" id="{41D728D7-9E5C-42E1-1A31-9ABE356803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8436" name="Espace réservé du numéro de diapositive 3">
            <a:extLst>
              <a:ext uri="{FF2B5EF4-FFF2-40B4-BE49-F238E27FC236}">
                <a16:creationId xmlns:a16="http://schemas.microsoft.com/office/drawing/2014/main" id="{81FC15A7-98FE-0AA4-1968-3A07F55D32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1000" b="1">
                <a:solidFill>
                  <a:schemeClr val="tx1"/>
                </a:solidFill>
                <a:latin typeface="Sodexho"/>
              </a:defRPr>
            </a:lvl1pPr>
            <a:lvl2pPr marL="731838" indent="-280988" defTabSz="917575">
              <a:defRPr sz="1000" b="1">
                <a:solidFill>
                  <a:schemeClr val="tx1"/>
                </a:solidFill>
                <a:latin typeface="Sodexho"/>
              </a:defRPr>
            </a:lvl2pPr>
            <a:lvl3pPr marL="1127125" indent="-223838" defTabSz="917575">
              <a:defRPr sz="1000" b="1">
                <a:solidFill>
                  <a:schemeClr val="tx1"/>
                </a:solidFill>
                <a:latin typeface="Sodexho"/>
              </a:defRPr>
            </a:lvl3pPr>
            <a:lvl4pPr marL="1579563" indent="-223838" defTabSz="917575">
              <a:defRPr sz="1000" b="1">
                <a:solidFill>
                  <a:schemeClr val="tx1"/>
                </a:solidFill>
                <a:latin typeface="Sodexho"/>
              </a:defRPr>
            </a:lvl4pPr>
            <a:lvl5pPr marL="2032000" indent="-223838" defTabSz="917575">
              <a:defRPr sz="1000" b="1">
                <a:solidFill>
                  <a:schemeClr val="tx1"/>
                </a:solidFill>
                <a:latin typeface="Sodexho"/>
              </a:defRPr>
            </a:lvl5pPr>
            <a:lvl6pPr marL="24892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464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036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60800" indent="-223838" defTabSz="91757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fld id="{9D057175-34F6-4804-A6DE-A5ECC1101FF2}" type="slidenum">
              <a:rPr lang="fr-FR" altLang="fr-FR" sz="1200" b="0" smtClean="0">
                <a:latin typeface="Times" panose="02020603050405020304" pitchFamily="18" charset="0"/>
              </a:rPr>
              <a:pPr/>
              <a:t>7</a:t>
            </a:fld>
            <a:endParaRPr lang="fr-FR" altLang="fr-FR" sz="1200" b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Cliquez pour 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3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16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844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Cliquez pour 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904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685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65380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779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97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5775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52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576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006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02888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089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685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511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32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81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51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25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37809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1446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11" descr="Une image contenant texte, capture d’écran, Rectangle, cadre photo&#10;&#10;Description générée automatiquement">
            <a:extLst>
              <a:ext uri="{FF2B5EF4-FFF2-40B4-BE49-F238E27FC236}">
                <a16:creationId xmlns:a16="http://schemas.microsoft.com/office/drawing/2014/main" id="{081455C0-E7F8-C6E2-8C7D-E602075D88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5" name="Text Box 3">
            <a:extLst>
              <a:ext uri="{FF2B5EF4-FFF2-40B4-BE49-F238E27FC236}">
                <a16:creationId xmlns:a16="http://schemas.microsoft.com/office/drawing/2014/main" id="{92A91FBE-B1F6-128E-B0BB-D4E7D4D045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2288" y="17637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r>
              <a:rPr lang="fr-FR" sz="1500">
                <a:solidFill>
                  <a:schemeClr val="bg1"/>
                </a:solidFill>
                <a:latin typeface="Century Gothic" pitchFamily="34" charset="0"/>
              </a:rPr>
              <a:t>Lundi</a:t>
            </a:r>
          </a:p>
        </p:txBody>
      </p:sp>
      <p:sp>
        <p:nvSpPr>
          <p:cNvPr id="151556" name="Text Box 4">
            <a:extLst>
              <a:ext uri="{FF2B5EF4-FFF2-40B4-BE49-F238E27FC236}">
                <a16:creationId xmlns:a16="http://schemas.microsoft.com/office/drawing/2014/main" id="{A9AE42C3-0BE5-862B-13E9-67C89B3986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83100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algn="ctr" eaLnBrk="1" hangingPunct="1">
              <a:defRPr/>
            </a:pPr>
            <a:r>
              <a:rPr lang="fr-FR" sz="1500">
                <a:latin typeface="Century Gothic" pitchFamily="34" charset="0"/>
              </a:rPr>
              <a:t>Mercredi</a:t>
            </a:r>
          </a:p>
        </p:txBody>
      </p:sp>
      <p:sp>
        <p:nvSpPr>
          <p:cNvPr id="151557" name="Text Box 5">
            <a:extLst>
              <a:ext uri="{FF2B5EF4-FFF2-40B4-BE49-F238E27FC236}">
                <a16:creationId xmlns:a16="http://schemas.microsoft.com/office/drawing/2014/main" id="{7D1B5247-416C-5B0B-E836-EDA148D8B95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38413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algn="ctr" eaLnBrk="1" hangingPunct="1">
              <a:defRPr/>
            </a:pPr>
            <a:r>
              <a:rPr lang="fr-FR" sz="1500">
                <a:latin typeface="Century Gothic" pitchFamily="34" charset="0"/>
              </a:rPr>
              <a:t>Mardi</a:t>
            </a:r>
          </a:p>
        </p:txBody>
      </p:sp>
      <p:sp>
        <p:nvSpPr>
          <p:cNvPr id="151558" name="Text Box 6">
            <a:extLst>
              <a:ext uri="{FF2B5EF4-FFF2-40B4-BE49-F238E27FC236}">
                <a16:creationId xmlns:a16="http://schemas.microsoft.com/office/drawing/2014/main" id="{97FA0B85-F887-2FCD-6EA3-5E5430C8E9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426200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algn="ctr" eaLnBrk="1" hangingPunct="1">
              <a:defRPr/>
            </a:pPr>
            <a:r>
              <a:rPr lang="fr-FR" sz="1500">
                <a:latin typeface="Century Gothic" pitchFamily="34" charset="0"/>
              </a:rPr>
              <a:t>Jeudi</a:t>
            </a:r>
          </a:p>
        </p:txBody>
      </p:sp>
      <p:sp>
        <p:nvSpPr>
          <p:cNvPr id="151571" name="Text Box 19">
            <a:extLst>
              <a:ext uri="{FF2B5EF4-FFF2-40B4-BE49-F238E27FC236}">
                <a16:creationId xmlns:a16="http://schemas.microsoft.com/office/drawing/2014/main" id="{4652F265-B9E3-C5E3-FC1F-3B58C160A5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31025" y="6238875"/>
            <a:ext cx="3403600" cy="234950"/>
          </a:xfrm>
          <a:prstGeom prst="rect">
            <a:avLst/>
          </a:prstGeom>
          <a:noFill/>
          <a:ln>
            <a:noFill/>
          </a:ln>
        </p:spPr>
        <p:txBody>
          <a:bodyPr lIns="99569" tIns="49785" rIns="99569" bIns="49785">
            <a:spAutoFit/>
          </a:bodyPr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algn="r">
              <a:defRPr/>
            </a:pPr>
            <a:r>
              <a:rPr lang="fr-FR" sz="900" b="0" dirty="0">
                <a:latin typeface="Arial" charset="0"/>
              </a:rPr>
              <a:t>Menus proposés sous réserve de disponibilité des produits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A3EE3C66-6DBE-187D-7D2D-A3BE4FD4EC6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93725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algn="ctr" eaLnBrk="1" hangingPunct="1">
              <a:defRPr/>
            </a:pPr>
            <a:r>
              <a:rPr lang="fr-FR" sz="1500" dirty="0">
                <a:latin typeface="Century Gothic" pitchFamily="34" charset="0"/>
              </a:rPr>
              <a:t>Lundi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3529AEC-E5E2-F2AA-9731-1B3E1B350A2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70888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algn="ctr" eaLnBrk="1" hangingPunct="1">
              <a:defRPr/>
            </a:pPr>
            <a:r>
              <a:rPr lang="fr-FR" sz="1500">
                <a:latin typeface="Century Gothic" pitchFamily="34" charset="0"/>
              </a:rPr>
              <a:t>Vendredi</a:t>
            </a:r>
          </a:p>
        </p:txBody>
      </p:sp>
      <p:cxnSp>
        <p:nvCxnSpPr>
          <p:cNvPr id="1034" name="Connecteur droit 25">
            <a:extLst>
              <a:ext uri="{FF2B5EF4-FFF2-40B4-BE49-F238E27FC236}">
                <a16:creationId xmlns:a16="http://schemas.microsoft.com/office/drawing/2014/main" id="{7751F770-343B-D5C4-9A63-26038696D1EC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22288" y="1908175"/>
            <a:ext cx="17462" cy="4248150"/>
          </a:xfrm>
          <a:prstGeom prst="line">
            <a:avLst/>
          </a:prstGeom>
          <a:noFill/>
          <a:ln w="9525" algn="ctr">
            <a:solidFill>
              <a:srgbClr val="FF57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5" name="Connecteur droit 24">
            <a:extLst>
              <a:ext uri="{FF2B5EF4-FFF2-40B4-BE49-F238E27FC236}">
                <a16:creationId xmlns:a16="http://schemas.microsoft.com/office/drawing/2014/main" id="{34EC183F-34C3-1939-0E6E-B82D067F2008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0242550" y="1943100"/>
            <a:ext cx="0" cy="4175125"/>
          </a:xfrm>
          <a:prstGeom prst="line">
            <a:avLst/>
          </a:prstGeom>
          <a:noFill/>
          <a:ln w="9525" algn="ctr">
            <a:solidFill>
              <a:srgbClr val="FF57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6" name="Connecteur droit 21">
            <a:extLst>
              <a:ext uri="{FF2B5EF4-FFF2-40B4-BE49-F238E27FC236}">
                <a16:creationId xmlns:a16="http://schemas.microsoft.com/office/drawing/2014/main" id="{57100634-E474-7F8B-9A4E-E30B94120F56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2466975" y="1836738"/>
            <a:ext cx="22225" cy="4319587"/>
          </a:xfrm>
          <a:prstGeom prst="line">
            <a:avLst/>
          </a:prstGeom>
          <a:noFill/>
          <a:ln w="9525" algn="ctr">
            <a:solidFill>
              <a:srgbClr val="FF57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7" name="Connecteur droit 22">
            <a:extLst>
              <a:ext uri="{FF2B5EF4-FFF2-40B4-BE49-F238E27FC236}">
                <a16:creationId xmlns:a16="http://schemas.microsoft.com/office/drawing/2014/main" id="{8082D047-4C1E-10E3-E6C9-2F4C575730BC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4410075" y="1836738"/>
            <a:ext cx="19050" cy="4319587"/>
          </a:xfrm>
          <a:prstGeom prst="line">
            <a:avLst/>
          </a:prstGeom>
          <a:noFill/>
          <a:ln w="9525" algn="ctr">
            <a:solidFill>
              <a:srgbClr val="FF57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8" name="Connecteur droit 23">
            <a:extLst>
              <a:ext uri="{FF2B5EF4-FFF2-40B4-BE49-F238E27FC236}">
                <a16:creationId xmlns:a16="http://schemas.microsoft.com/office/drawing/2014/main" id="{009927AC-8D67-E376-9986-5CABCF56A74B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354763" y="1836738"/>
            <a:ext cx="14287" cy="4319587"/>
          </a:xfrm>
          <a:prstGeom prst="line">
            <a:avLst/>
          </a:prstGeom>
          <a:noFill/>
          <a:ln w="9525" algn="ctr">
            <a:solidFill>
              <a:srgbClr val="FF57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9" name="Connecteur droit 24">
            <a:extLst>
              <a:ext uri="{FF2B5EF4-FFF2-40B4-BE49-F238E27FC236}">
                <a16:creationId xmlns:a16="http://schemas.microsoft.com/office/drawing/2014/main" id="{089C83E9-989D-25CB-8790-34990548F1E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8299450" y="1836738"/>
            <a:ext cx="19050" cy="4319587"/>
          </a:xfrm>
          <a:prstGeom prst="line">
            <a:avLst/>
          </a:prstGeom>
          <a:noFill/>
          <a:ln w="9525" algn="ctr">
            <a:solidFill>
              <a:srgbClr val="FF57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59" name="ZoneTexte 35">
            <a:extLst>
              <a:ext uri="{FF2B5EF4-FFF2-40B4-BE49-F238E27FC236}">
                <a16:creationId xmlns:a16="http://schemas.microsoft.com/office/drawing/2014/main" id="{0AB683BB-E39D-7956-224C-4E18FFFCDE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08250" y="2452688"/>
            <a:ext cx="1727200" cy="3279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1060" name="ZoneTexte 36">
            <a:extLst>
              <a:ext uri="{FF2B5EF4-FFF2-40B4-BE49-F238E27FC236}">
                <a16:creationId xmlns:a16="http://schemas.microsoft.com/office/drawing/2014/main" id="{6C726DFF-4626-CCE7-4FE8-F06D58CA176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44538" y="2432050"/>
            <a:ext cx="1727200" cy="3279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1061" name="ZoneTexte 37">
            <a:extLst>
              <a:ext uri="{FF2B5EF4-FFF2-40B4-BE49-F238E27FC236}">
                <a16:creationId xmlns:a16="http://schemas.microsoft.com/office/drawing/2014/main" id="{277874EC-1EC3-B5CD-07F6-8B1C956DB6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82000" y="2357438"/>
            <a:ext cx="1727200" cy="3278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1062" name="ZoneTexte 38">
            <a:extLst>
              <a:ext uri="{FF2B5EF4-FFF2-40B4-BE49-F238E27FC236}">
                <a16:creationId xmlns:a16="http://schemas.microsoft.com/office/drawing/2014/main" id="{60682C0B-EA2A-8A6D-E39A-2045554D59D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437313" y="2471738"/>
            <a:ext cx="1728787" cy="3278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EA65C3-9698-287F-D1E3-62B099AD7307}"/>
              </a:ext>
            </a:extLst>
          </p:cNvPr>
          <p:cNvSpPr/>
          <p:nvPr userDrawn="1"/>
        </p:nvSpPr>
        <p:spPr bwMode="auto">
          <a:xfrm>
            <a:off x="7938988" y="6529388"/>
            <a:ext cx="1152128" cy="6032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1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odexho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686621-3369-C135-0AD6-82A3D90C66B0}"/>
              </a:ext>
            </a:extLst>
          </p:cNvPr>
          <p:cNvSpPr/>
          <p:nvPr userDrawn="1"/>
        </p:nvSpPr>
        <p:spPr bwMode="auto">
          <a:xfrm>
            <a:off x="4253111" y="6831013"/>
            <a:ext cx="3973314" cy="3571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1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odexho" pitchFamily="2" charset="0"/>
            </a:endParaRPr>
          </a:p>
        </p:txBody>
      </p:sp>
      <p:pic>
        <p:nvPicPr>
          <p:cNvPr id="7" name="Image 4">
            <a:extLst>
              <a:ext uri="{FF2B5EF4-FFF2-40B4-BE49-F238E27FC236}">
                <a16:creationId xmlns:a16="http://schemas.microsoft.com/office/drawing/2014/main" id="{7E869C0A-45CA-2385-B2BF-3992B2956A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60"/>
          <a:stretch>
            <a:fillRect/>
          </a:stretch>
        </p:blipFill>
        <p:spPr bwMode="auto">
          <a:xfrm>
            <a:off x="5055130" y="6849384"/>
            <a:ext cx="3973314" cy="378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5">
            <a:extLst>
              <a:ext uri="{FF2B5EF4-FFF2-40B4-BE49-F238E27FC236}">
                <a16:creationId xmlns:a16="http://schemas.microsoft.com/office/drawing/2014/main" id="{B335540D-8439-6B20-7B51-FF98F3D4E2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7"/>
          <a:stretch>
            <a:fillRect/>
          </a:stretch>
        </p:blipFill>
        <p:spPr bwMode="auto">
          <a:xfrm>
            <a:off x="3252760" y="6821753"/>
            <a:ext cx="187535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2pPr>
      <a:lvl3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3pPr>
      <a:lvl4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4pPr>
      <a:lvl5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73063" indent="-373063" algn="l" defTabSz="995363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44600" indent="-249238" algn="l" defTabSz="995363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43075" indent="-249238" algn="l" defTabSz="99536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39963" indent="-249238" algn="l" defTabSz="99536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Text Box 3">
            <a:extLst>
              <a:ext uri="{FF2B5EF4-FFF2-40B4-BE49-F238E27FC236}">
                <a16:creationId xmlns:a16="http://schemas.microsoft.com/office/drawing/2014/main" id="{E1B51A0E-138F-0446-F44E-2876AF35EC4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2288" y="17637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r>
              <a:rPr lang="fr-FR" sz="1500">
                <a:solidFill>
                  <a:srgbClr val="FFFFFF"/>
                </a:solidFill>
                <a:latin typeface="Century Gothic" pitchFamily="34" charset="0"/>
              </a:rPr>
              <a:t>Lundi</a:t>
            </a:r>
          </a:p>
        </p:txBody>
      </p:sp>
      <p:sp>
        <p:nvSpPr>
          <p:cNvPr id="1027" name="AutoShape 25">
            <a:extLst>
              <a:ext uri="{FF2B5EF4-FFF2-40B4-BE49-F238E27FC236}">
                <a16:creationId xmlns:a16="http://schemas.microsoft.com/office/drawing/2014/main" id="{5EA2CB39-746E-9EA2-73F5-14A8626063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54763" y="1331913"/>
            <a:ext cx="1943100" cy="50323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28" name="AutoShape 26">
            <a:extLst>
              <a:ext uri="{FF2B5EF4-FFF2-40B4-BE49-F238E27FC236}">
                <a16:creationId xmlns:a16="http://schemas.microsoft.com/office/drawing/2014/main" id="{809FD882-1C5A-6F8D-EF24-6E51F459E1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66975" y="1331913"/>
            <a:ext cx="1943100" cy="50323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29" name="AutoShape 28">
            <a:extLst>
              <a:ext uri="{FF2B5EF4-FFF2-40B4-BE49-F238E27FC236}">
                <a16:creationId xmlns:a16="http://schemas.microsoft.com/office/drawing/2014/main" id="{1E80D4ED-6BEB-2045-0DB2-14352646D0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10075" y="1331913"/>
            <a:ext cx="1943100" cy="50323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51556" name="Text Box 4">
            <a:extLst>
              <a:ext uri="{FF2B5EF4-FFF2-40B4-BE49-F238E27FC236}">
                <a16:creationId xmlns:a16="http://schemas.microsoft.com/office/drawing/2014/main" id="{498DE2EE-07AC-256C-1C1A-6F88755B78A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83100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r>
              <a:rPr lang="fr-FR" sz="1500">
                <a:solidFill>
                  <a:srgbClr val="FFFFFF"/>
                </a:solidFill>
                <a:latin typeface="Century Gothic" pitchFamily="34" charset="0"/>
              </a:rPr>
              <a:t>Mercredi</a:t>
            </a:r>
          </a:p>
        </p:txBody>
      </p:sp>
      <p:sp>
        <p:nvSpPr>
          <p:cNvPr id="151557" name="Text Box 5">
            <a:extLst>
              <a:ext uri="{FF2B5EF4-FFF2-40B4-BE49-F238E27FC236}">
                <a16:creationId xmlns:a16="http://schemas.microsoft.com/office/drawing/2014/main" id="{9529CAD6-F9D4-577F-1946-D65662AA90D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38413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r>
              <a:rPr lang="fr-FR" sz="1500">
                <a:solidFill>
                  <a:srgbClr val="FFFFFF"/>
                </a:solidFill>
                <a:latin typeface="Century Gothic" pitchFamily="34" charset="0"/>
              </a:rPr>
              <a:t>Mardi</a:t>
            </a:r>
          </a:p>
        </p:txBody>
      </p:sp>
      <p:sp>
        <p:nvSpPr>
          <p:cNvPr id="151558" name="Text Box 6">
            <a:extLst>
              <a:ext uri="{FF2B5EF4-FFF2-40B4-BE49-F238E27FC236}">
                <a16:creationId xmlns:a16="http://schemas.microsoft.com/office/drawing/2014/main" id="{00988123-5DCB-BCB7-B7AB-DD458B536F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426200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r>
              <a:rPr lang="fr-FR" sz="1500">
                <a:solidFill>
                  <a:srgbClr val="FFFFFF"/>
                </a:solidFill>
                <a:latin typeface="Century Gothic" pitchFamily="34" charset="0"/>
              </a:rPr>
              <a:t>Jeudi</a:t>
            </a:r>
          </a:p>
        </p:txBody>
      </p:sp>
      <p:sp>
        <p:nvSpPr>
          <p:cNvPr id="2057" name="Line 81">
            <a:extLst>
              <a:ext uri="{FF2B5EF4-FFF2-40B4-BE49-F238E27FC236}">
                <a16:creationId xmlns:a16="http://schemas.microsoft.com/office/drawing/2014/main" id="{9FDBB11B-0F3E-DF94-6052-AD19504A7158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593725" y="971550"/>
            <a:ext cx="7632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37" name="AutoShape 104">
            <a:extLst>
              <a:ext uri="{FF2B5EF4-FFF2-40B4-BE49-F238E27FC236}">
                <a16:creationId xmlns:a16="http://schemas.microsoft.com/office/drawing/2014/main" id="{F315C35F-F09A-D70A-4860-3327A28FEA5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2288" y="1331913"/>
            <a:ext cx="1944687" cy="50323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7BD3194F-8B38-6D68-E9A8-990DCED219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93725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r>
              <a:rPr lang="fr-FR" sz="1500">
                <a:solidFill>
                  <a:srgbClr val="FFFFFF"/>
                </a:solidFill>
                <a:latin typeface="Century Gothic" pitchFamily="34" charset="0"/>
              </a:rPr>
              <a:t>Lundi</a:t>
            </a:r>
          </a:p>
        </p:txBody>
      </p:sp>
      <p:sp>
        <p:nvSpPr>
          <p:cNvPr id="1039" name="AutoShape 107">
            <a:extLst>
              <a:ext uri="{FF2B5EF4-FFF2-40B4-BE49-F238E27FC236}">
                <a16:creationId xmlns:a16="http://schemas.microsoft.com/office/drawing/2014/main" id="{A5124449-EA76-BDBA-A33C-E0241EBF42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99450" y="1331913"/>
            <a:ext cx="1943100" cy="50323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BFE986DF-1747-4323-BD6E-C981163E38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70888" y="1331913"/>
            <a:ext cx="1800225" cy="360362"/>
          </a:xfrm>
          <a:prstGeom prst="rect">
            <a:avLst/>
          </a:prstGeom>
          <a:noFill/>
          <a:ln>
            <a:noFill/>
          </a:ln>
        </p:spPr>
        <p:txBody>
          <a:bodyPr lIns="99562" tIns="49782" rIns="99562" bIns="49782"/>
          <a:lstStyle>
            <a:lvl1pPr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1pPr>
            <a:lvl2pPr marL="809625" indent="-311150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2pPr>
            <a:lvl3pPr marL="1244600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3pPr>
            <a:lvl4pPr marL="1743075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4pPr>
            <a:lvl5pPr marL="2239963" indent="-249238" defTabSz="995363">
              <a:defRPr sz="1100" b="1">
                <a:solidFill>
                  <a:schemeClr val="tx1"/>
                </a:solidFill>
                <a:latin typeface="Sodexho" pitchFamily="2" charset="0"/>
              </a:defRPr>
            </a:lvl5pPr>
            <a:lvl6pPr marL="26971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6pPr>
            <a:lvl7pPr marL="31543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7pPr>
            <a:lvl8pPr marL="36115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8pPr>
            <a:lvl9pPr marL="4068763" indent="-249238" defTabSz="995363" fontAlgn="base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r>
              <a:rPr lang="fr-FR" sz="1500">
                <a:solidFill>
                  <a:srgbClr val="FFFFFF"/>
                </a:solidFill>
                <a:latin typeface="Century Gothic" pitchFamily="34" charset="0"/>
              </a:rPr>
              <a:t>Vendredi</a:t>
            </a:r>
          </a:p>
        </p:txBody>
      </p:sp>
      <p:cxnSp>
        <p:nvCxnSpPr>
          <p:cNvPr id="2062" name="Connecteur droit 25">
            <a:extLst>
              <a:ext uri="{FF2B5EF4-FFF2-40B4-BE49-F238E27FC236}">
                <a16:creationId xmlns:a16="http://schemas.microsoft.com/office/drawing/2014/main" id="{82598F22-9921-180F-145F-3F2691F6C73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22288" y="1908175"/>
            <a:ext cx="17462" cy="4248150"/>
          </a:xfrm>
          <a:prstGeom prst="line">
            <a:avLst/>
          </a:prstGeom>
          <a:noFill/>
          <a:ln w="9525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3" name="Connecteur droit 24">
            <a:extLst>
              <a:ext uri="{FF2B5EF4-FFF2-40B4-BE49-F238E27FC236}">
                <a16:creationId xmlns:a16="http://schemas.microsoft.com/office/drawing/2014/main" id="{B67320B3-811E-CFFF-EA3E-028BD864624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0242550" y="1943100"/>
            <a:ext cx="0" cy="4175125"/>
          </a:xfrm>
          <a:prstGeom prst="line">
            <a:avLst/>
          </a:prstGeom>
          <a:noFill/>
          <a:ln w="9525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3" name="AutoShape 104">
            <a:extLst>
              <a:ext uri="{FF2B5EF4-FFF2-40B4-BE49-F238E27FC236}">
                <a16:creationId xmlns:a16="http://schemas.microsoft.com/office/drawing/2014/main" id="{B658BB0B-08E5-F96B-CE1A-4F6642CD955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2288" y="1836738"/>
            <a:ext cx="9720262" cy="431800"/>
          </a:xfrm>
          <a:prstGeom prst="roundRect">
            <a:avLst>
              <a:gd name="adj" fmla="val 16667"/>
            </a:avLst>
          </a:prstGeom>
          <a:solidFill>
            <a:srgbClr val="CCFF66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44" name="AutoShape 104">
            <a:extLst>
              <a:ext uri="{FF2B5EF4-FFF2-40B4-BE49-F238E27FC236}">
                <a16:creationId xmlns:a16="http://schemas.microsoft.com/office/drawing/2014/main" id="{5203AAD1-CB93-77CF-73D4-4D139676998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1813" y="5772150"/>
            <a:ext cx="9720262" cy="431800"/>
          </a:xfrm>
          <a:prstGeom prst="roundRect">
            <a:avLst>
              <a:gd name="adj" fmla="val 16667"/>
            </a:avLst>
          </a:prstGeom>
          <a:solidFill>
            <a:srgbClr val="CCFF66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Sodexh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itchFamily="2" charset="0"/>
              </a:defRPr>
            </a:lvl9pPr>
          </a:lstStyle>
          <a:p>
            <a:pPr eaLnBrk="1" hangingPunct="1"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cxnSp>
        <p:nvCxnSpPr>
          <p:cNvPr id="2066" name="Connecteur droit 21">
            <a:extLst>
              <a:ext uri="{FF2B5EF4-FFF2-40B4-BE49-F238E27FC236}">
                <a16:creationId xmlns:a16="http://schemas.microsoft.com/office/drawing/2014/main" id="{2AF23FBC-2079-D703-0D4B-537F2892E0B8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2466975" y="1836738"/>
            <a:ext cx="22225" cy="4319587"/>
          </a:xfrm>
          <a:prstGeom prst="line">
            <a:avLst/>
          </a:prstGeom>
          <a:noFill/>
          <a:ln w="9525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7" name="Connecteur droit 22">
            <a:extLst>
              <a:ext uri="{FF2B5EF4-FFF2-40B4-BE49-F238E27FC236}">
                <a16:creationId xmlns:a16="http://schemas.microsoft.com/office/drawing/2014/main" id="{B770EB8D-BB9D-E97E-3605-2B48B1B36DB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4410075" y="1836738"/>
            <a:ext cx="19050" cy="4319587"/>
          </a:xfrm>
          <a:prstGeom prst="line">
            <a:avLst/>
          </a:prstGeom>
          <a:noFill/>
          <a:ln w="9525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8" name="Connecteur droit 23">
            <a:extLst>
              <a:ext uri="{FF2B5EF4-FFF2-40B4-BE49-F238E27FC236}">
                <a16:creationId xmlns:a16="http://schemas.microsoft.com/office/drawing/2014/main" id="{06695EB4-ED1A-5174-EA61-B442CDE8B008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354763" y="1836738"/>
            <a:ext cx="14287" cy="4319587"/>
          </a:xfrm>
          <a:prstGeom prst="line">
            <a:avLst/>
          </a:prstGeom>
          <a:noFill/>
          <a:ln w="9525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9" name="Connecteur droit 24">
            <a:extLst>
              <a:ext uri="{FF2B5EF4-FFF2-40B4-BE49-F238E27FC236}">
                <a16:creationId xmlns:a16="http://schemas.microsoft.com/office/drawing/2014/main" id="{828B2C78-6C4C-17A1-96A8-1547E6E2354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8299450" y="1836738"/>
            <a:ext cx="19050" cy="4319587"/>
          </a:xfrm>
          <a:prstGeom prst="line">
            <a:avLst/>
          </a:prstGeom>
          <a:noFill/>
          <a:ln w="9525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70" name="Picture 38">
            <a:extLst>
              <a:ext uri="{FF2B5EF4-FFF2-40B4-BE49-F238E27FC236}">
                <a16:creationId xmlns:a16="http://schemas.microsoft.com/office/drawing/2014/main" id="{591D6E20-AA48-59BC-0150-42EF9818E1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88" y="6834188"/>
            <a:ext cx="68421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Image 4">
            <a:extLst>
              <a:ext uri="{FF2B5EF4-FFF2-40B4-BE49-F238E27FC236}">
                <a16:creationId xmlns:a16="http://schemas.microsoft.com/office/drawing/2014/main" id="{A19C03FE-C05E-B046-F25C-8658ADAE55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5" b="25383"/>
          <a:stretch>
            <a:fillRect/>
          </a:stretch>
        </p:blipFill>
        <p:spPr bwMode="auto">
          <a:xfrm>
            <a:off x="8299450" y="85725"/>
            <a:ext cx="19431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3" name="ZoneTexte 35">
            <a:extLst>
              <a:ext uri="{FF2B5EF4-FFF2-40B4-BE49-F238E27FC236}">
                <a16:creationId xmlns:a16="http://schemas.microsoft.com/office/drawing/2014/main" id="{A6B3E250-0BC8-C6F0-2423-AC962C4CEB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44763" y="2351088"/>
            <a:ext cx="1800225" cy="3309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2084" name="ZoneTexte 36">
            <a:extLst>
              <a:ext uri="{FF2B5EF4-FFF2-40B4-BE49-F238E27FC236}">
                <a16:creationId xmlns:a16="http://schemas.microsoft.com/office/drawing/2014/main" id="{501111B3-0D40-5BC1-CAD0-5D0E4D90576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0388" y="2339975"/>
            <a:ext cx="1800225" cy="3309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2085" name="ZoneTexte 37">
            <a:extLst>
              <a:ext uri="{FF2B5EF4-FFF2-40B4-BE49-F238E27FC236}">
                <a16:creationId xmlns:a16="http://schemas.microsoft.com/office/drawing/2014/main" id="{A392165B-7F80-E362-A7D7-A9AED81AADD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03738" y="2381250"/>
            <a:ext cx="1800225" cy="3309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2086" name="ZoneTexte 38">
            <a:extLst>
              <a:ext uri="{FF2B5EF4-FFF2-40B4-BE49-F238E27FC236}">
                <a16:creationId xmlns:a16="http://schemas.microsoft.com/office/drawing/2014/main" id="{DE09B564-AF64-2C1D-44A8-74ECAB5E822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434138" y="2349500"/>
            <a:ext cx="1800225" cy="3309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2087" name="ZoneTexte 39">
            <a:extLst>
              <a:ext uri="{FF2B5EF4-FFF2-40B4-BE49-F238E27FC236}">
                <a16:creationId xmlns:a16="http://schemas.microsoft.com/office/drawing/2014/main" id="{451EF29A-5254-DA5E-0A2F-9232ACC5F41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28025" y="2311400"/>
            <a:ext cx="1800225" cy="3309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 panose="02000000000000000000" pitchFamily="50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pic>
        <p:nvPicPr>
          <p:cNvPr id="2077" name="Image 39">
            <a:extLst>
              <a:ext uri="{FF2B5EF4-FFF2-40B4-BE49-F238E27FC236}">
                <a16:creationId xmlns:a16="http://schemas.microsoft.com/office/drawing/2014/main" id="{DA15048F-EAD3-E504-314E-63F3277DBF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5903913"/>
            <a:ext cx="1150937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Image 3">
            <a:extLst>
              <a:ext uri="{FF2B5EF4-FFF2-40B4-BE49-F238E27FC236}">
                <a16:creationId xmlns:a16="http://schemas.microsoft.com/office/drawing/2014/main" id="{904E12EB-F3CD-0668-D80E-09D2773330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2" t="18030" r="9061" b="17123"/>
          <a:stretch>
            <a:fillRect/>
          </a:stretch>
        </p:blipFill>
        <p:spPr bwMode="auto">
          <a:xfrm>
            <a:off x="8875713" y="6694488"/>
            <a:ext cx="16002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2pPr>
      <a:lvl3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3pPr>
      <a:lvl4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4pPr>
      <a:lvl5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73063" indent="-373063" algn="l" defTabSz="995363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44600" indent="-249238" algn="l" defTabSz="995363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43075" indent="-249238" algn="l" defTabSz="99536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39963" indent="-249238" algn="l" defTabSz="99536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3">
            <a:extLst>
              <a:ext uri="{FF2B5EF4-FFF2-40B4-BE49-F238E27FC236}">
                <a16:creationId xmlns:a16="http://schemas.microsoft.com/office/drawing/2014/main" id="{A03B5CA6-9BF3-DB1A-B278-2A05C6068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80975"/>
            <a:ext cx="4654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95363">
              <a:defRPr sz="1000" b="1">
                <a:solidFill>
                  <a:schemeClr val="tx1"/>
                </a:solidFill>
                <a:latin typeface="Sodexho"/>
              </a:defRPr>
            </a:lvl1pPr>
            <a:lvl2pPr marL="742950" indent="-285750" defTabSz="995363">
              <a:defRPr sz="1000" b="1">
                <a:solidFill>
                  <a:schemeClr val="tx1"/>
                </a:solidFill>
                <a:latin typeface="Sodexho"/>
              </a:defRPr>
            </a:lvl2pPr>
            <a:lvl3pPr marL="1143000" indent="-228600" defTabSz="995363">
              <a:defRPr sz="1000" b="1">
                <a:solidFill>
                  <a:schemeClr val="tx1"/>
                </a:solidFill>
                <a:latin typeface="Sodexho"/>
              </a:defRPr>
            </a:lvl3pPr>
            <a:lvl4pPr marL="1600200" indent="-228600" defTabSz="995363">
              <a:defRPr sz="1000" b="1">
                <a:solidFill>
                  <a:schemeClr val="tx1"/>
                </a:solidFill>
                <a:latin typeface="Sodexho"/>
              </a:defRPr>
            </a:lvl4pPr>
            <a:lvl5pPr marL="2057400" indent="-228600" defTabSz="995363">
              <a:defRPr sz="1000" b="1">
                <a:solidFill>
                  <a:schemeClr val="tx1"/>
                </a:solidFill>
                <a:latin typeface="Sodexho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Menus de la </a:t>
            </a:r>
          </a:p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Semaine </a:t>
            </a:r>
            <a:r>
              <a:rPr lang="fr-FR" altLang="fr-FR" sz="2400" b="0">
                <a:latin typeface="Arial" panose="020B0604020202020204" pitchFamily="34" charset="0"/>
              </a:rPr>
              <a:t>1 au 4 septembre 2026</a:t>
            </a:r>
            <a:endParaRPr lang="fr-FR" altLang="fr-FR" sz="24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6961428-1668-F548-A534-B37E5877F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962167"/>
              </p:ext>
            </p:extLst>
          </p:nvPr>
        </p:nvGraphicFramePr>
        <p:xfrm>
          <a:off x="447675" y="1773847"/>
          <a:ext cx="9659936" cy="467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1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1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7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6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2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Entrées</a:t>
                      </a:r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70C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472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Salade de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tomates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ptos Narrow" panose="020B0004020202020204" pitchFamily="34" charset="0"/>
                        </a:rPr>
                        <a:t>Taboulé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(semoule bio)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Concombre 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2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 moutarde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20" marB="456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u="none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Plat</a:t>
                      </a:r>
                      <a:r>
                        <a:rPr lang="fr-FR" sz="1200" b="0" dirty="0"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634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Rôti de bœuf LR </a:t>
                      </a:r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sauce romarin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Crispi d’or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Colin d'Alaska PMD meunière et citron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2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moutarde 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lait œuf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lait, poisson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141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20" marB="456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Accompagnement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2623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 Frites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Haricots verts à l’ail </a:t>
                      </a:r>
                      <a:endParaRPr lang="fr-FR" sz="1200" b="0" i="0" u="none" strike="noStrike" dirty="0">
                        <a:solidFill>
                          <a:schemeClr val="tx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Petit pois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0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i="0" u="none" strike="noStrike" dirty="0">
                          <a:effectLst/>
                          <a:latin typeface="Aptos Narrow" panose="020B0004020202020204" pitchFamily="34" charset="0"/>
                        </a:rPr>
                        <a:t>Pas d’allergènes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141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Produit laitier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St nectaire AOP 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err="1">
                          <a:effectLst/>
                          <a:latin typeface="Aptos Narrow" panose="020B0004020202020204" pitchFamily="34" charset="0"/>
                        </a:rPr>
                        <a:t>Rondelé</a:t>
                      </a:r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 nature 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Petit fromage frais nature  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au lait entier et sucre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3217"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619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Dessert</a:t>
                      </a:r>
                      <a:r>
                        <a:rPr lang="fr-FR" sz="1200" b="0" dirty="0">
                          <a:solidFill>
                            <a:srgbClr val="00B050"/>
                          </a:solidFill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sng" dirty="0">
                        <a:solidFill>
                          <a:srgbClr val="F57D2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94867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Gâteau Yaourt aux pépites de chocolat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Fruit de saison bio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Compote de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pomme 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8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i="0" u="none" strike="noStrike" dirty="0">
                          <a:effectLst/>
                          <a:latin typeface="Aptos Narrow" panose="020B0004020202020204" pitchFamily="34" charset="0"/>
                        </a:rPr>
                        <a:t>Lait gluten œufs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i="0" u="none" strike="noStrike" dirty="0">
                          <a:effectLst/>
                          <a:latin typeface="Aptos Narrow" panose="020B0004020202020204" pitchFamily="34" charset="0"/>
                        </a:rPr>
                        <a:t>Pas d’allergènes</a:t>
                      </a:r>
                    </a:p>
                  </a:txBody>
                  <a:tcPr marL="6350" marR="6350" marT="634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5199" name="Connecteur droit 23">
            <a:extLst>
              <a:ext uri="{FF2B5EF4-FFF2-40B4-BE49-F238E27FC236}">
                <a16:creationId xmlns:a16="http://schemas.microsoft.com/office/drawing/2014/main" id="{9C86993B-B454-3180-A209-6AABA189DF8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5813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0" name="Connecteur droit 24">
            <a:extLst>
              <a:ext uri="{FF2B5EF4-FFF2-40B4-BE49-F238E27FC236}">
                <a16:creationId xmlns:a16="http://schemas.microsoft.com/office/drawing/2014/main" id="{8010E4FC-24A6-85A0-83D0-67D5862244E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1" name="Connecteur droit 25">
            <a:extLst>
              <a:ext uri="{FF2B5EF4-FFF2-40B4-BE49-F238E27FC236}">
                <a16:creationId xmlns:a16="http://schemas.microsoft.com/office/drawing/2014/main" id="{67233D9C-397B-0FC2-0E57-413191CD2B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375" y="2693988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2" name="Connecteur droit 26">
            <a:extLst>
              <a:ext uri="{FF2B5EF4-FFF2-40B4-BE49-F238E27FC236}">
                <a16:creationId xmlns:a16="http://schemas.microsoft.com/office/drawing/2014/main" id="{2E5358EA-7A4F-3C69-E754-0C4836CDA1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42025" y="2693988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3" name="Connecteur droit 27">
            <a:extLst>
              <a:ext uri="{FF2B5EF4-FFF2-40B4-BE49-F238E27FC236}">
                <a16:creationId xmlns:a16="http://schemas.microsoft.com/office/drawing/2014/main" id="{E303DD9D-9A2F-F429-CE87-3FBF9014224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375" y="3564607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4" name="Connecteur droit 28">
            <a:extLst>
              <a:ext uri="{FF2B5EF4-FFF2-40B4-BE49-F238E27FC236}">
                <a16:creationId xmlns:a16="http://schemas.microsoft.com/office/drawing/2014/main" id="{C19989D8-F0C6-8547-2714-8F7C9269006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3564607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5" name="Connecteur droit 29">
            <a:extLst>
              <a:ext uri="{FF2B5EF4-FFF2-40B4-BE49-F238E27FC236}">
                <a16:creationId xmlns:a16="http://schemas.microsoft.com/office/drawing/2014/main" id="{8C4A5EDB-18E1-5144-1880-D11390027A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7675" y="4679950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6" name="Connecteur droit 30">
            <a:extLst>
              <a:ext uri="{FF2B5EF4-FFF2-40B4-BE49-F238E27FC236}">
                <a16:creationId xmlns:a16="http://schemas.microsoft.com/office/drawing/2014/main" id="{0A8DE140-8A25-A31E-88ED-17106020CC4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1238" y="471646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7" name="Connecteur droit 31">
            <a:extLst>
              <a:ext uri="{FF2B5EF4-FFF2-40B4-BE49-F238E27FC236}">
                <a16:creationId xmlns:a16="http://schemas.microsoft.com/office/drawing/2014/main" id="{977BB090-885F-5A83-0E30-9B7EFA23ED7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288" y="5564188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08" name="Connecteur droit 32">
            <a:extLst>
              <a:ext uri="{FF2B5EF4-FFF2-40B4-BE49-F238E27FC236}">
                <a16:creationId xmlns:a16="http://schemas.microsoft.com/office/drawing/2014/main" id="{E6CC01C2-51DD-6E77-E443-2C3EFFB3D2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2975" y="558165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09" name="Image 39">
            <a:extLst>
              <a:ext uri="{FF2B5EF4-FFF2-40B4-BE49-F238E27FC236}">
                <a16:creationId xmlns:a16="http://schemas.microsoft.com/office/drawing/2014/main" id="{E04D00EA-6058-64F5-AADE-BF836DA30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6156325"/>
            <a:ext cx="107473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0" name="Image 12">
            <a:extLst>
              <a:ext uri="{FF2B5EF4-FFF2-40B4-BE49-F238E27FC236}">
                <a16:creationId xmlns:a16="http://schemas.microsoft.com/office/drawing/2014/main" id="{C2157586-6A56-3F40-14C3-3BFDF97D9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37" b="848"/>
          <a:stretch>
            <a:fillRect/>
          </a:stretch>
        </p:blipFill>
        <p:spPr bwMode="auto">
          <a:xfrm>
            <a:off x="9672638" y="2992438"/>
            <a:ext cx="358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1" name="Image 25">
            <a:extLst>
              <a:ext uri="{FF2B5EF4-FFF2-40B4-BE49-F238E27FC236}">
                <a16:creationId xmlns:a16="http://schemas.microsoft.com/office/drawing/2014/main" id="{DFF415A2-B840-A241-72DD-12AB4084D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75" y="565467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3" name="Image 15">
            <a:extLst>
              <a:ext uri="{FF2B5EF4-FFF2-40B4-BE49-F238E27FC236}">
                <a16:creationId xmlns:a16="http://schemas.microsoft.com/office/drawing/2014/main" id="{0F6B1800-08C6-0FB3-3D8E-71AB85B4C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186" y="2739416"/>
            <a:ext cx="357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4" name="Image 25">
            <a:extLst>
              <a:ext uri="{FF2B5EF4-FFF2-40B4-BE49-F238E27FC236}">
                <a16:creationId xmlns:a16="http://schemas.microsoft.com/office/drawing/2014/main" id="{58FE2A31-2C30-E38C-EE91-B0858DB28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74" y="5627078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6" name="Image 16">
            <a:extLst>
              <a:ext uri="{FF2B5EF4-FFF2-40B4-BE49-F238E27FC236}">
                <a16:creationId xmlns:a16="http://schemas.microsoft.com/office/drawing/2014/main" id="{17AD3DAB-1A60-7107-2CFA-24A088A07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6" y="4936597"/>
            <a:ext cx="360362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7" name="Image 25">
            <a:extLst>
              <a:ext uri="{FF2B5EF4-FFF2-40B4-BE49-F238E27FC236}">
                <a16:creationId xmlns:a16="http://schemas.microsoft.com/office/drawing/2014/main" id="{5C85BE0B-6341-24DE-7456-2C827DB52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2" y="3685364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8" name="Image 25">
            <a:extLst>
              <a:ext uri="{FF2B5EF4-FFF2-40B4-BE49-F238E27FC236}">
                <a16:creationId xmlns:a16="http://schemas.microsoft.com/office/drawing/2014/main" id="{0A72C62A-3796-2725-A8DD-7361AF177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88" y="187166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9" name="Image 25">
            <a:extLst>
              <a:ext uri="{FF2B5EF4-FFF2-40B4-BE49-F238E27FC236}">
                <a16:creationId xmlns:a16="http://schemas.microsoft.com/office/drawing/2014/main" id="{45B051CC-8DFC-A97A-4B61-42870F0A5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2" y="1817282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0" name="Image 25">
            <a:extLst>
              <a:ext uri="{FF2B5EF4-FFF2-40B4-BE49-F238E27FC236}">
                <a16:creationId xmlns:a16="http://schemas.microsoft.com/office/drawing/2014/main" id="{BAF45DE5-BF3C-8BC3-3197-307358D40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450" y="502761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24D0A2-4B52-6D71-C989-EBFF65624D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3575" y="3086110"/>
            <a:ext cx="395988" cy="3610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3">
            <a:extLst>
              <a:ext uri="{FF2B5EF4-FFF2-40B4-BE49-F238E27FC236}">
                <a16:creationId xmlns:a16="http://schemas.microsoft.com/office/drawing/2014/main" id="{7C125A24-B120-8FEE-2D66-05E6C5124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80975"/>
            <a:ext cx="52308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95363">
              <a:defRPr sz="1000" b="1">
                <a:solidFill>
                  <a:schemeClr val="tx1"/>
                </a:solidFill>
                <a:latin typeface="Sodexho"/>
              </a:defRPr>
            </a:lvl1pPr>
            <a:lvl2pPr marL="742950" indent="-285750" defTabSz="995363">
              <a:defRPr sz="1000" b="1">
                <a:solidFill>
                  <a:schemeClr val="tx1"/>
                </a:solidFill>
                <a:latin typeface="Sodexho"/>
              </a:defRPr>
            </a:lvl2pPr>
            <a:lvl3pPr marL="1143000" indent="-228600" defTabSz="995363">
              <a:defRPr sz="1000" b="1">
                <a:solidFill>
                  <a:schemeClr val="tx1"/>
                </a:solidFill>
                <a:latin typeface="Sodexho"/>
              </a:defRPr>
            </a:lvl3pPr>
            <a:lvl4pPr marL="1600200" indent="-228600" defTabSz="995363">
              <a:defRPr sz="1000" b="1">
                <a:solidFill>
                  <a:schemeClr val="tx1"/>
                </a:solidFill>
                <a:latin typeface="Sodexho"/>
              </a:defRPr>
            </a:lvl4pPr>
            <a:lvl5pPr marL="2057400" indent="-228600" defTabSz="995363">
              <a:defRPr sz="1000" b="1">
                <a:solidFill>
                  <a:schemeClr val="tx1"/>
                </a:solidFill>
                <a:latin typeface="Sodexho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Menus de la</a:t>
            </a:r>
          </a:p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Semaine </a:t>
            </a:r>
            <a:r>
              <a:rPr lang="fr-FR" altLang="fr-FR" sz="2400" b="0">
                <a:latin typeface="Arial" panose="020B0604020202020204" pitchFamily="34" charset="0"/>
              </a:rPr>
              <a:t>du 7 au 11 septembre 2026</a:t>
            </a:r>
            <a:endParaRPr lang="fr-FR" altLang="fr-FR" sz="24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F5915-C9C9-C9DB-257A-4E69BF641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828033"/>
              </p:ext>
            </p:extLst>
          </p:nvPr>
        </p:nvGraphicFramePr>
        <p:xfrm>
          <a:off x="450850" y="1716089"/>
          <a:ext cx="9791703" cy="4524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00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4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09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50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Entrées</a:t>
                      </a:r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2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Salade de risetti aux petits légumes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Pastèque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Betteraves BIO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Cèleri rémoulade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sulfite, moutarde ,gluten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 sulfite moutarde 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 moutarde œuf céleri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04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u="none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Plat</a:t>
                      </a:r>
                      <a:r>
                        <a:rPr lang="fr-FR" sz="1200" b="0" dirty="0"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9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Poulet rôti LR </a:t>
                      </a:r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sauce aux olives</a:t>
                      </a:r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Galette boulgour pois chiche emmental à l’oriental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Macaroni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bolognaise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Parmentier au colin et saumon  PMD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2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gluten, lait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lait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poisson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04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8448B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Accompagnement </a:t>
                      </a: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81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Carottes 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persillées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Semoule</a:t>
                      </a:r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 sauce tomate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lait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 moutarde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04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8448B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Produit laitier </a:t>
                      </a: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9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Tomme blanche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Fromage frais Fraidou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Emmental râpé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St nectaire AOP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141"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515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Dessert</a:t>
                      </a:r>
                      <a:r>
                        <a:rPr lang="fr-FR" sz="1200" b="0" dirty="0">
                          <a:solidFill>
                            <a:srgbClr val="00B050"/>
                          </a:solidFill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sng" dirty="0">
                        <a:solidFill>
                          <a:srgbClr val="F57D2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3" marB="456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362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Fruit de saison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Compote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pomme </a:t>
                      </a:r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et ananas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Yaourt aromatisé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Cake nature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 gluten œuf </a:t>
                      </a:r>
                    </a:p>
                  </a:txBody>
                  <a:tcPr marL="91438" marR="91438" marT="45649" marB="456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7247" name="Connecteur droit 23">
            <a:extLst>
              <a:ext uri="{FF2B5EF4-FFF2-40B4-BE49-F238E27FC236}">
                <a16:creationId xmlns:a16="http://schemas.microsoft.com/office/drawing/2014/main" id="{A0C43F38-05A4-0116-F0AE-2FC2F74C3AB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8188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48" name="Connecteur droit 24">
            <a:extLst>
              <a:ext uri="{FF2B5EF4-FFF2-40B4-BE49-F238E27FC236}">
                <a16:creationId xmlns:a16="http://schemas.microsoft.com/office/drawing/2014/main" id="{7B6BEA7C-45D8-E7C8-45E5-79F2E50B76B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49" name="Connecteur droit 25">
            <a:extLst>
              <a:ext uri="{FF2B5EF4-FFF2-40B4-BE49-F238E27FC236}">
                <a16:creationId xmlns:a16="http://schemas.microsoft.com/office/drawing/2014/main" id="{5FA1688B-59CC-E982-86A0-BBC4481EF4B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375" y="2844527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50" name="Connecteur droit 26">
            <a:extLst>
              <a:ext uri="{FF2B5EF4-FFF2-40B4-BE49-F238E27FC236}">
                <a16:creationId xmlns:a16="http://schemas.microsoft.com/office/drawing/2014/main" id="{58428D12-21A3-16B4-444C-A6621EEF2C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42025" y="2844527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51" name="Connecteur droit 27">
            <a:extLst>
              <a:ext uri="{FF2B5EF4-FFF2-40B4-BE49-F238E27FC236}">
                <a16:creationId xmlns:a16="http://schemas.microsoft.com/office/drawing/2014/main" id="{FBF8762C-FBD7-2F72-916E-87FC5F38281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375" y="3852639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52" name="Connecteur droit 28">
            <a:extLst>
              <a:ext uri="{FF2B5EF4-FFF2-40B4-BE49-F238E27FC236}">
                <a16:creationId xmlns:a16="http://schemas.microsoft.com/office/drawing/2014/main" id="{1D5A600B-B186-13C3-C308-BCBE260FBA7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1238" y="3852639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53" name="Connecteur droit 29">
            <a:extLst>
              <a:ext uri="{FF2B5EF4-FFF2-40B4-BE49-F238E27FC236}">
                <a16:creationId xmlns:a16="http://schemas.microsoft.com/office/drawing/2014/main" id="{3FC2B155-8AA8-0D62-855A-AC053D81A0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0850" y="4716463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54" name="Connecteur droit 30">
            <a:extLst>
              <a:ext uri="{FF2B5EF4-FFF2-40B4-BE49-F238E27FC236}">
                <a16:creationId xmlns:a16="http://schemas.microsoft.com/office/drawing/2014/main" id="{7330CBFD-9252-B90D-A9E7-6453F708762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1238" y="471646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55" name="Connecteur droit 31">
            <a:extLst>
              <a:ext uri="{FF2B5EF4-FFF2-40B4-BE49-F238E27FC236}">
                <a16:creationId xmlns:a16="http://schemas.microsoft.com/office/drawing/2014/main" id="{80831F02-62F1-2BB3-0553-BF5A80599F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4038" y="5603875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56" name="Connecteur droit 32">
            <a:extLst>
              <a:ext uri="{FF2B5EF4-FFF2-40B4-BE49-F238E27FC236}">
                <a16:creationId xmlns:a16="http://schemas.microsoft.com/office/drawing/2014/main" id="{87E02830-821A-E3DC-758C-C8E76E0AF0F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2975" y="558165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257" name="Image 39">
            <a:extLst>
              <a:ext uri="{FF2B5EF4-FFF2-40B4-BE49-F238E27FC236}">
                <a16:creationId xmlns:a16="http://schemas.microsoft.com/office/drawing/2014/main" id="{509C458D-713C-39EF-FA18-D03F3B895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6156325"/>
            <a:ext cx="107473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58" name="Image 15">
            <a:extLst>
              <a:ext uri="{FF2B5EF4-FFF2-40B4-BE49-F238E27FC236}">
                <a16:creationId xmlns:a16="http://schemas.microsoft.com/office/drawing/2014/main" id="{645F2524-B2A0-323C-5EBF-68D8C06E6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282" y="3267075"/>
            <a:ext cx="3429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59" name="Image 25">
            <a:extLst>
              <a:ext uri="{FF2B5EF4-FFF2-40B4-BE49-F238E27FC236}">
                <a16:creationId xmlns:a16="http://schemas.microsoft.com/office/drawing/2014/main" id="{5B3ED14D-30DD-E26C-0017-4017B3CA8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563562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2" name="Image 25">
            <a:extLst>
              <a:ext uri="{FF2B5EF4-FFF2-40B4-BE49-F238E27FC236}">
                <a16:creationId xmlns:a16="http://schemas.microsoft.com/office/drawing/2014/main" id="{8AF66C43-5CDE-CED9-6B12-4E65DAE61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1905001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3" name="Image 12">
            <a:extLst>
              <a:ext uri="{FF2B5EF4-FFF2-40B4-BE49-F238E27FC236}">
                <a16:creationId xmlns:a16="http://schemas.microsoft.com/office/drawing/2014/main" id="{D2F4CA38-3F94-1D5E-FC04-60B9D0C1F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37" b="848"/>
          <a:stretch>
            <a:fillRect/>
          </a:stretch>
        </p:blipFill>
        <p:spPr bwMode="auto">
          <a:xfrm>
            <a:off x="8370888" y="3267075"/>
            <a:ext cx="330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4" name="Image 25">
            <a:extLst>
              <a:ext uri="{FF2B5EF4-FFF2-40B4-BE49-F238E27FC236}">
                <a16:creationId xmlns:a16="http://schemas.microsoft.com/office/drawing/2014/main" id="{5E24D36D-7420-29D3-A156-8B15AFD3F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692" y="4016341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5" name="Image 25">
            <a:extLst>
              <a:ext uri="{FF2B5EF4-FFF2-40B4-BE49-F238E27FC236}">
                <a16:creationId xmlns:a16="http://schemas.microsoft.com/office/drawing/2014/main" id="{97FC42EA-F1D4-5ED2-F884-D143819AC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36" y="4275088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8" name="Image 25">
            <a:extLst>
              <a:ext uri="{FF2B5EF4-FFF2-40B4-BE49-F238E27FC236}">
                <a16:creationId xmlns:a16="http://schemas.microsoft.com/office/drawing/2014/main" id="{F49BBB82-23D2-32BD-71DE-8371A154A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884" y="273066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69" name="Image 25">
            <a:extLst>
              <a:ext uri="{FF2B5EF4-FFF2-40B4-BE49-F238E27FC236}">
                <a16:creationId xmlns:a16="http://schemas.microsoft.com/office/drawing/2014/main" id="{C39FD2B2-2BBA-3D5E-52FD-B6BFA0EA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5562600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" name="Image 16">
            <a:extLst>
              <a:ext uri="{FF2B5EF4-FFF2-40B4-BE49-F238E27FC236}">
                <a16:creationId xmlns:a16="http://schemas.microsoft.com/office/drawing/2014/main" id="{9D1893FE-9FAB-26BF-29D9-B88A05A09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300" y="4738688"/>
            <a:ext cx="3603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852E62E-7544-13BA-AC84-3D86846B01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2215" y="3255774"/>
            <a:ext cx="431110" cy="3930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3">
            <a:extLst>
              <a:ext uri="{FF2B5EF4-FFF2-40B4-BE49-F238E27FC236}">
                <a16:creationId xmlns:a16="http://schemas.microsoft.com/office/drawing/2014/main" id="{165AE972-8DB9-D693-F3EE-D6A3070DF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80975"/>
            <a:ext cx="54244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95363">
              <a:defRPr sz="1000" b="1">
                <a:solidFill>
                  <a:schemeClr val="tx1"/>
                </a:solidFill>
                <a:latin typeface="Sodexho"/>
              </a:defRPr>
            </a:lvl1pPr>
            <a:lvl2pPr marL="742950" indent="-285750" defTabSz="995363">
              <a:defRPr sz="1000" b="1">
                <a:solidFill>
                  <a:schemeClr val="tx1"/>
                </a:solidFill>
                <a:latin typeface="Sodexho"/>
              </a:defRPr>
            </a:lvl2pPr>
            <a:lvl3pPr marL="1143000" indent="-228600" defTabSz="995363">
              <a:defRPr sz="1000" b="1">
                <a:solidFill>
                  <a:schemeClr val="tx1"/>
                </a:solidFill>
                <a:latin typeface="Sodexho"/>
              </a:defRPr>
            </a:lvl3pPr>
            <a:lvl4pPr marL="1600200" indent="-228600" defTabSz="995363">
              <a:defRPr sz="1000" b="1">
                <a:solidFill>
                  <a:schemeClr val="tx1"/>
                </a:solidFill>
                <a:latin typeface="Sodexho"/>
              </a:defRPr>
            </a:lvl4pPr>
            <a:lvl5pPr marL="2057400" indent="-228600" defTabSz="995363">
              <a:defRPr sz="1000" b="1">
                <a:solidFill>
                  <a:schemeClr val="tx1"/>
                </a:solidFill>
                <a:latin typeface="Sodexho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Menus de la</a:t>
            </a:r>
          </a:p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Semaine </a:t>
            </a:r>
            <a:r>
              <a:rPr lang="fr-FR" altLang="fr-FR" sz="2400" b="0">
                <a:latin typeface="Arial" panose="020B0604020202020204" pitchFamily="34" charset="0"/>
              </a:rPr>
              <a:t>du 14 au 18 septembre 2026</a:t>
            </a:r>
            <a:endParaRPr lang="fr-FR" altLang="fr-FR" sz="24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077EFE-1533-57F3-C9DB-49AD72CEA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719778"/>
              </p:ext>
            </p:extLst>
          </p:nvPr>
        </p:nvGraphicFramePr>
        <p:xfrm>
          <a:off x="522288" y="1697037"/>
          <a:ext cx="9722345" cy="45213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43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5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20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Entrées</a:t>
                      </a:r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Salade de tomates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Macédoine mayonnaise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Concombres en rondelles vinaigrette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Œuf dur sauce mayonnaise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Moutarde sulfite œufs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Œuf moutarde sulfites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0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</a:rPr>
                        <a:t>Plats </a:t>
                      </a: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32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Escalope de dinde LR 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 jus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Burger de veau sce tomate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Jambon blanc de porc LR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Chili végétal haricots rouge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0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gluten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Pas d’allergènes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05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FF2F6F"/>
                          </a:solidFill>
                          <a:effectLst/>
                          <a:latin typeface="Fibon Sans" pitchFamily="50" charset="0"/>
                        </a:rPr>
                        <a:t>Accompagnements</a:t>
                      </a:r>
                      <a:r>
                        <a:rPr lang="fr-FR" sz="1200" b="0" dirty="0">
                          <a:solidFill>
                            <a:srgbClr val="00B050"/>
                          </a:solidFill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8448B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32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Pomme de terre persillée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Coquillettes BIO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Purée de courgettes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Riz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lait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05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</a:rPr>
                        <a:t>Produit laitier </a:t>
                      </a: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8448B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32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Vache qui rit bio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Petit fromage frais nature au lait entier et sucre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E61C3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Yaourt aromatisé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Camembert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370"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0219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</a:rPr>
                        <a:t>Dessert </a:t>
                      </a: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u="none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34" marB="456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16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Compote de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pomme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Tarte au flan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Fruit de saison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48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gluten œuf </a:t>
                      </a:r>
                    </a:p>
                  </a:txBody>
                  <a:tcPr marL="91433" marR="91433" marT="45650" marB="456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9295" name="Connecteur droit 23">
            <a:extLst>
              <a:ext uri="{FF2B5EF4-FFF2-40B4-BE49-F238E27FC236}">
                <a16:creationId xmlns:a16="http://schemas.microsoft.com/office/drawing/2014/main" id="{5D96C6C4-4C42-5B60-2A8A-A536D61573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8188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96" name="Connecteur droit 24">
            <a:extLst>
              <a:ext uri="{FF2B5EF4-FFF2-40B4-BE49-F238E27FC236}">
                <a16:creationId xmlns:a16="http://schemas.microsoft.com/office/drawing/2014/main" id="{0D9A5A81-20F9-5810-5A97-725B44F80D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97" name="Connecteur droit 25">
            <a:extLst>
              <a:ext uri="{FF2B5EF4-FFF2-40B4-BE49-F238E27FC236}">
                <a16:creationId xmlns:a16="http://schemas.microsoft.com/office/drawing/2014/main" id="{36985D43-E215-51C0-83B4-FC0C495B9D8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2450" y="2700511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98" name="Connecteur droit 26">
            <a:extLst>
              <a:ext uri="{FF2B5EF4-FFF2-40B4-BE49-F238E27FC236}">
                <a16:creationId xmlns:a16="http://schemas.microsoft.com/office/drawing/2014/main" id="{7D8E185C-7418-B186-EE29-05C0CBE323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2975" y="2771949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99" name="Connecteur droit 27">
            <a:extLst>
              <a:ext uri="{FF2B5EF4-FFF2-40B4-BE49-F238E27FC236}">
                <a16:creationId xmlns:a16="http://schemas.microsoft.com/office/drawing/2014/main" id="{9211BCBC-95E5-8D05-4FFC-B5F9EF3E634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8767" y="3636615"/>
            <a:ext cx="4033837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00" name="Connecteur droit 28">
            <a:extLst>
              <a:ext uri="{FF2B5EF4-FFF2-40B4-BE49-F238E27FC236}">
                <a16:creationId xmlns:a16="http://schemas.microsoft.com/office/drawing/2014/main" id="{77F276A6-E185-4A9A-54C0-DE244832CC2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1238" y="3636615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01" name="Connecteur droit 29">
            <a:extLst>
              <a:ext uri="{FF2B5EF4-FFF2-40B4-BE49-F238E27FC236}">
                <a16:creationId xmlns:a16="http://schemas.microsoft.com/office/drawing/2014/main" id="{2049F171-5314-C302-1AD1-E5AE88D55E9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1300" y="4422105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02" name="Connecteur droit 30">
            <a:extLst>
              <a:ext uri="{FF2B5EF4-FFF2-40B4-BE49-F238E27FC236}">
                <a16:creationId xmlns:a16="http://schemas.microsoft.com/office/drawing/2014/main" id="{85FA1B13-D790-B2E9-9497-6939D2D0484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26163" y="439353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03" name="Connecteur droit 31">
            <a:extLst>
              <a:ext uri="{FF2B5EF4-FFF2-40B4-BE49-F238E27FC236}">
                <a16:creationId xmlns:a16="http://schemas.microsoft.com/office/drawing/2014/main" id="{5BB49969-971E-5DCF-1D8C-94A07DABA57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4038" y="5387032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04" name="Connecteur droit 32">
            <a:extLst>
              <a:ext uri="{FF2B5EF4-FFF2-40B4-BE49-F238E27FC236}">
                <a16:creationId xmlns:a16="http://schemas.microsoft.com/office/drawing/2014/main" id="{41D9CF79-6FD6-1B3E-597D-C0D400F691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2975" y="5364807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305" name="Image 39">
            <a:extLst>
              <a:ext uri="{FF2B5EF4-FFF2-40B4-BE49-F238E27FC236}">
                <a16:creationId xmlns:a16="http://schemas.microsoft.com/office/drawing/2014/main" id="{C763A9E8-48FF-EE11-8FA1-D36D4BCB4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6156325"/>
            <a:ext cx="107473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06" name="Image 15">
            <a:extLst>
              <a:ext uri="{FF2B5EF4-FFF2-40B4-BE49-F238E27FC236}">
                <a16:creationId xmlns:a16="http://schemas.microsoft.com/office/drawing/2014/main" id="{4A7C42C9-632D-3055-CAB6-A004027AE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37" y="3145011"/>
            <a:ext cx="35877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08" name="Image 25">
            <a:extLst>
              <a:ext uri="{FF2B5EF4-FFF2-40B4-BE49-F238E27FC236}">
                <a16:creationId xmlns:a16="http://schemas.microsoft.com/office/drawing/2014/main" id="{E0C24DA8-6665-367C-5B8F-03FF54E81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292" y="374939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09" name="Image 6" descr="Une image contenant logo, Graphique, clipart&#10;&#10;Description générée automatiquement">
            <a:extLst>
              <a:ext uri="{FF2B5EF4-FFF2-40B4-BE49-F238E27FC236}">
                <a16:creationId xmlns:a16="http://schemas.microsoft.com/office/drawing/2014/main" id="{797D5170-0CA3-7D1A-1125-CC8BE6779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3433763"/>
            <a:ext cx="320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0" name="Image 25">
            <a:extLst>
              <a:ext uri="{FF2B5EF4-FFF2-40B4-BE49-F238E27FC236}">
                <a16:creationId xmlns:a16="http://schemas.microsoft.com/office/drawing/2014/main" id="{DFFAD619-8C1D-934D-3A1A-C6BDC86B6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4694411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2" name="Image 25">
            <a:extLst>
              <a:ext uri="{FF2B5EF4-FFF2-40B4-BE49-F238E27FC236}">
                <a16:creationId xmlns:a16="http://schemas.microsoft.com/office/drawing/2014/main" id="{FDAA362C-F250-9DF4-CEFB-7A1CB792E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331" y="5684837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3" name="Image 25">
            <a:extLst>
              <a:ext uri="{FF2B5EF4-FFF2-40B4-BE49-F238E27FC236}">
                <a16:creationId xmlns:a16="http://schemas.microsoft.com/office/drawing/2014/main" id="{FD5F56C4-4ECC-323F-62AD-60B4B011D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684838"/>
            <a:ext cx="2190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4" name="Image 25">
            <a:extLst>
              <a:ext uri="{FF2B5EF4-FFF2-40B4-BE49-F238E27FC236}">
                <a16:creationId xmlns:a16="http://schemas.microsoft.com/office/drawing/2014/main" id="{96651A1D-9B1B-1399-3A13-6F699B25C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769" y="4577582"/>
            <a:ext cx="22066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5" name="Image 25">
            <a:extLst>
              <a:ext uri="{FF2B5EF4-FFF2-40B4-BE49-F238E27FC236}">
                <a16:creationId xmlns:a16="http://schemas.microsoft.com/office/drawing/2014/main" id="{9F603ADE-5819-C316-982E-56060EDEA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536" y="3711713"/>
            <a:ext cx="22066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6" name="Image 25">
            <a:extLst>
              <a:ext uri="{FF2B5EF4-FFF2-40B4-BE49-F238E27FC236}">
                <a16:creationId xmlns:a16="http://schemas.microsoft.com/office/drawing/2014/main" id="{DC3C2ABD-8D6A-A214-0E24-748E1AB6C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317" y="4511783"/>
            <a:ext cx="2190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7" name="Image 25">
            <a:extLst>
              <a:ext uri="{FF2B5EF4-FFF2-40B4-BE49-F238E27FC236}">
                <a16:creationId xmlns:a16="http://schemas.microsoft.com/office/drawing/2014/main" id="{E9DD694E-C3D3-BC69-983D-75488EF2A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763" y="5648325"/>
            <a:ext cx="22066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6B5D0BB-11EC-F7F5-D778-D5CA08C45C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288" y="3165059"/>
            <a:ext cx="368145" cy="3356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001592-1C1C-961B-554F-61750B2808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0013" y="3132559"/>
            <a:ext cx="387566" cy="3533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3">
            <a:extLst>
              <a:ext uri="{FF2B5EF4-FFF2-40B4-BE49-F238E27FC236}">
                <a16:creationId xmlns:a16="http://schemas.microsoft.com/office/drawing/2014/main" id="{60E8E1C2-41CF-4404-D715-3D82C478B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80975"/>
            <a:ext cx="54244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95363">
              <a:defRPr sz="1000" b="1">
                <a:solidFill>
                  <a:schemeClr val="tx1"/>
                </a:solidFill>
                <a:latin typeface="Sodexho"/>
              </a:defRPr>
            </a:lvl1pPr>
            <a:lvl2pPr marL="742950" indent="-285750" defTabSz="995363">
              <a:defRPr sz="1000" b="1">
                <a:solidFill>
                  <a:schemeClr val="tx1"/>
                </a:solidFill>
                <a:latin typeface="Sodexho"/>
              </a:defRPr>
            </a:lvl2pPr>
            <a:lvl3pPr marL="1143000" indent="-228600" defTabSz="995363">
              <a:defRPr sz="1000" b="1">
                <a:solidFill>
                  <a:schemeClr val="tx1"/>
                </a:solidFill>
                <a:latin typeface="Sodexho"/>
              </a:defRPr>
            </a:lvl3pPr>
            <a:lvl4pPr marL="1600200" indent="-228600" defTabSz="995363">
              <a:defRPr sz="1000" b="1">
                <a:solidFill>
                  <a:schemeClr val="tx1"/>
                </a:solidFill>
                <a:latin typeface="Sodexho"/>
              </a:defRPr>
            </a:lvl4pPr>
            <a:lvl5pPr marL="2057400" indent="-228600" defTabSz="995363">
              <a:defRPr sz="1000" b="1">
                <a:solidFill>
                  <a:schemeClr val="tx1"/>
                </a:solidFill>
                <a:latin typeface="Sodexho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Menus de la</a:t>
            </a:r>
          </a:p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Semaine </a:t>
            </a:r>
            <a:r>
              <a:rPr lang="fr-FR" altLang="fr-FR" sz="2400" b="0">
                <a:latin typeface="Arial" panose="020B0604020202020204" pitchFamily="34" charset="0"/>
              </a:rPr>
              <a:t>du 21 au 25 septembre 2026</a:t>
            </a:r>
            <a:endParaRPr lang="fr-FR" altLang="fr-FR" sz="24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6795614-5164-F2DD-E31A-5EAA7C59C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598203"/>
              </p:ext>
            </p:extLst>
          </p:nvPr>
        </p:nvGraphicFramePr>
        <p:xfrm>
          <a:off x="419100" y="1692275"/>
          <a:ext cx="9855200" cy="46235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3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5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4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7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Entrées</a:t>
                      </a:r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Salade verte </a:t>
                      </a:r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et ma</a:t>
                      </a:r>
                      <a:r>
                        <a:rPr lang="fr-FR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is</a:t>
                      </a:r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 poivrons  et dés emmental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Pastèque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Chips au maïs, oignons confits crème fromagère à la fourme d'Ambert AOP et noix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Salade de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tomates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 dirty="0">
                          <a:effectLst/>
                          <a:latin typeface="Aptos Narrow" panose="020B0004020202020204" pitchFamily="34" charset="0"/>
                        </a:rPr>
                        <a:t>Gluten lait fruits a coques </a:t>
                      </a:r>
                    </a:p>
                  </a:txBody>
                  <a:tcPr marL="6349" marR="6349" marT="635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 moutarde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u="none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Plat</a:t>
                      </a:r>
                      <a:r>
                        <a:rPr lang="fr-FR" sz="1200" b="0" dirty="0"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0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Sauté de bœuf VF sauce tomate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Couscous végétal aux 5 légumes raisin sec, et pois chiche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Poulet LR </a:t>
                      </a: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sauce basquaise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Colin d'Alaska PMD sauce crème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poisson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Accompagnement </a:t>
                      </a: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3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Purée de carottes et de potiron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Semoule BIO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Penne rigate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Haricots verts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lait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lait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lait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Produit laitier </a:t>
                      </a: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494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Carré crémeux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Fromage frais Tartare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Edam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Fromage blanc aromatisé aux fruits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4492"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 lait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842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Dessert</a:t>
                      </a:r>
                      <a:r>
                        <a:rPr lang="fr-FR" sz="1200" b="0" dirty="0">
                          <a:solidFill>
                            <a:srgbClr val="00B050"/>
                          </a:solidFill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sng" dirty="0">
                        <a:solidFill>
                          <a:srgbClr val="F57D2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70" marB="456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647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Dessert lacté gélifié saveur vanille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Fruit de saison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Fruit de saison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Cake pois chiches et cacao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52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Œuf lait gluten</a:t>
                      </a:r>
                    </a:p>
                  </a:txBody>
                  <a:tcPr marL="91424" marR="91424" marT="45686" marB="4568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1343" name="Connecteur droit 23">
            <a:extLst>
              <a:ext uri="{FF2B5EF4-FFF2-40B4-BE49-F238E27FC236}">
                <a16:creationId xmlns:a16="http://schemas.microsoft.com/office/drawing/2014/main" id="{5E4802C6-D919-BFB9-4D80-BC2954E8CE4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8188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44" name="Connecteur droit 24">
            <a:extLst>
              <a:ext uri="{FF2B5EF4-FFF2-40B4-BE49-F238E27FC236}">
                <a16:creationId xmlns:a16="http://schemas.microsoft.com/office/drawing/2014/main" id="{0CAADA67-2CD1-5764-5B08-C7A37AA8EE8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45" name="Connecteur droit 25">
            <a:extLst>
              <a:ext uri="{FF2B5EF4-FFF2-40B4-BE49-F238E27FC236}">
                <a16:creationId xmlns:a16="http://schemas.microsoft.com/office/drawing/2014/main" id="{B1A7919E-A952-8BCC-D684-2412ED3C0F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288" y="2910418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46" name="Connecteur droit 26">
            <a:extLst>
              <a:ext uri="{FF2B5EF4-FFF2-40B4-BE49-F238E27FC236}">
                <a16:creationId xmlns:a16="http://schemas.microsoft.com/office/drawing/2014/main" id="{FF1065D5-6A1C-D0AC-C7F7-DB692ED112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73763" y="287496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47" name="Connecteur droit 27">
            <a:extLst>
              <a:ext uri="{FF2B5EF4-FFF2-40B4-BE49-F238E27FC236}">
                <a16:creationId xmlns:a16="http://schemas.microsoft.com/office/drawing/2014/main" id="{A9106830-AA6A-C1B2-E83E-2653C92A3F5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098" y="3924647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48" name="Connecteur droit 28">
            <a:extLst>
              <a:ext uri="{FF2B5EF4-FFF2-40B4-BE49-F238E27FC236}">
                <a16:creationId xmlns:a16="http://schemas.microsoft.com/office/drawing/2014/main" id="{A20EDDB6-A342-12EF-4FBF-2A82AE09E64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38986" y="3862735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49" name="Connecteur droit 29">
            <a:extLst>
              <a:ext uri="{FF2B5EF4-FFF2-40B4-BE49-F238E27FC236}">
                <a16:creationId xmlns:a16="http://schemas.microsoft.com/office/drawing/2014/main" id="{859BA6ED-45B2-3DF9-FD83-3ED559EE50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5573" y="4788743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50" name="Connecteur droit 30">
            <a:extLst>
              <a:ext uri="{FF2B5EF4-FFF2-40B4-BE49-F238E27FC236}">
                <a16:creationId xmlns:a16="http://schemas.microsoft.com/office/drawing/2014/main" id="{596CA05B-956D-92D1-3AD0-A26A475C91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38986" y="474588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51" name="Connecteur droit 31">
            <a:extLst>
              <a:ext uri="{FF2B5EF4-FFF2-40B4-BE49-F238E27FC236}">
                <a16:creationId xmlns:a16="http://schemas.microsoft.com/office/drawing/2014/main" id="{9BCBF733-3998-CC90-52C7-B4A47A662AB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288" y="550882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52" name="Connecteur droit 32">
            <a:extLst>
              <a:ext uri="{FF2B5EF4-FFF2-40B4-BE49-F238E27FC236}">
                <a16:creationId xmlns:a16="http://schemas.microsoft.com/office/drawing/2014/main" id="{4B970156-4294-B708-AA40-E4382C07E0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95445" y="550882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353" name="Image 39">
            <a:extLst>
              <a:ext uri="{FF2B5EF4-FFF2-40B4-BE49-F238E27FC236}">
                <a16:creationId xmlns:a16="http://schemas.microsoft.com/office/drawing/2014/main" id="{C3793434-3309-980F-2E53-6DBDBDA29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6261100"/>
            <a:ext cx="1046163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54" name="Image 15">
            <a:extLst>
              <a:ext uri="{FF2B5EF4-FFF2-40B4-BE49-F238E27FC236}">
                <a16:creationId xmlns:a16="http://schemas.microsoft.com/office/drawing/2014/main" id="{56D9EBE4-C9DD-A6E9-23F0-731CA80FA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404" y="3420297"/>
            <a:ext cx="40798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55" name="Image 25">
            <a:extLst>
              <a:ext uri="{FF2B5EF4-FFF2-40B4-BE49-F238E27FC236}">
                <a16:creationId xmlns:a16="http://schemas.microsoft.com/office/drawing/2014/main" id="{56D443A4-51A4-1292-0880-F96D4E8A9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420846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57" name="Image 25">
            <a:extLst>
              <a:ext uri="{FF2B5EF4-FFF2-40B4-BE49-F238E27FC236}">
                <a16:creationId xmlns:a16="http://schemas.microsoft.com/office/drawing/2014/main" id="{ED7E62A1-5ED0-C18B-E1B9-353A478B2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570" y="5645497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58" name="Image 12">
            <a:extLst>
              <a:ext uri="{FF2B5EF4-FFF2-40B4-BE49-F238E27FC236}">
                <a16:creationId xmlns:a16="http://schemas.microsoft.com/office/drawing/2014/main" id="{9A42F3A8-AEC8-80C0-0B8B-FCC09DC1B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37" b="848"/>
          <a:stretch>
            <a:fillRect/>
          </a:stretch>
        </p:blipFill>
        <p:spPr bwMode="auto">
          <a:xfrm>
            <a:off x="9764713" y="3349625"/>
            <a:ext cx="358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59" name="Image 25">
            <a:extLst>
              <a:ext uri="{FF2B5EF4-FFF2-40B4-BE49-F238E27FC236}">
                <a16:creationId xmlns:a16="http://schemas.microsoft.com/office/drawing/2014/main" id="{F0CF2055-FCFD-9996-76F7-9DBA9CD05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" y="1756064"/>
            <a:ext cx="22066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0" name="Image 25">
            <a:extLst>
              <a:ext uri="{FF2B5EF4-FFF2-40B4-BE49-F238E27FC236}">
                <a16:creationId xmlns:a16="http://schemas.microsoft.com/office/drawing/2014/main" id="{C1904087-1EFA-769A-4DF5-E23B2EECD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164" y="4938876"/>
            <a:ext cx="22066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1" name="Image 25">
            <a:extLst>
              <a:ext uri="{FF2B5EF4-FFF2-40B4-BE49-F238E27FC236}">
                <a16:creationId xmlns:a16="http://schemas.microsoft.com/office/drawing/2014/main" id="{6A4DFEF2-DF35-A1DC-DC49-E7D2CF882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2" y="5688665"/>
            <a:ext cx="22066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3" name="Image 25">
            <a:extLst>
              <a:ext uri="{FF2B5EF4-FFF2-40B4-BE49-F238E27FC236}">
                <a16:creationId xmlns:a16="http://schemas.microsoft.com/office/drawing/2014/main" id="{2EF2739E-0ADC-C788-B968-DB7F0ACB3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437" y="4076700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4" name="Image 16">
            <a:extLst>
              <a:ext uri="{FF2B5EF4-FFF2-40B4-BE49-F238E27FC236}">
                <a16:creationId xmlns:a16="http://schemas.microsoft.com/office/drawing/2014/main" id="{A0F6268B-1960-F530-2384-D9D001CFC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193" y="4337844"/>
            <a:ext cx="360363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5" name="Image 25">
            <a:extLst>
              <a:ext uri="{FF2B5EF4-FFF2-40B4-BE49-F238E27FC236}">
                <a16:creationId xmlns:a16="http://schemas.microsoft.com/office/drawing/2014/main" id="{F4363DB8-3860-BF74-1D62-35DEBFC9E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234" y="2090739"/>
            <a:ext cx="2603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" name="Image 25">
            <a:extLst>
              <a:ext uri="{FF2B5EF4-FFF2-40B4-BE49-F238E27FC236}">
                <a16:creationId xmlns:a16="http://schemas.microsoft.com/office/drawing/2014/main" id="{7E2A4243-E02A-4C43-16FB-294388119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0" y="4076700"/>
            <a:ext cx="22066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0EF343-BEC2-D3CC-9CF0-CD6737EA7F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0962" y="3317346"/>
            <a:ext cx="482767" cy="4401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3">
            <a:extLst>
              <a:ext uri="{FF2B5EF4-FFF2-40B4-BE49-F238E27FC236}">
                <a16:creationId xmlns:a16="http://schemas.microsoft.com/office/drawing/2014/main" id="{92E4AABC-1BD9-EBD1-4FCA-D9430C8F3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80975"/>
            <a:ext cx="6537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95363">
              <a:defRPr sz="1000" b="1">
                <a:solidFill>
                  <a:schemeClr val="tx1"/>
                </a:solidFill>
                <a:latin typeface="Sodexho"/>
              </a:defRPr>
            </a:lvl1pPr>
            <a:lvl2pPr marL="742950" indent="-285750" defTabSz="995363">
              <a:defRPr sz="1000" b="1">
                <a:solidFill>
                  <a:schemeClr val="tx1"/>
                </a:solidFill>
                <a:latin typeface="Sodexho"/>
              </a:defRPr>
            </a:lvl2pPr>
            <a:lvl3pPr marL="1143000" indent="-228600" defTabSz="995363">
              <a:defRPr sz="1000" b="1">
                <a:solidFill>
                  <a:schemeClr val="tx1"/>
                </a:solidFill>
                <a:latin typeface="Sodexho"/>
              </a:defRPr>
            </a:lvl3pPr>
            <a:lvl4pPr marL="1600200" indent="-228600" defTabSz="995363">
              <a:defRPr sz="1000" b="1">
                <a:solidFill>
                  <a:schemeClr val="tx1"/>
                </a:solidFill>
                <a:latin typeface="Sodexho"/>
              </a:defRPr>
            </a:lvl4pPr>
            <a:lvl5pPr marL="2057400" indent="-228600" defTabSz="995363">
              <a:defRPr sz="1000" b="1">
                <a:solidFill>
                  <a:schemeClr val="tx1"/>
                </a:solidFill>
                <a:latin typeface="Sodexho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Menus de la</a:t>
            </a:r>
          </a:p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Semaine </a:t>
            </a:r>
            <a:r>
              <a:rPr lang="fr-FR" altLang="fr-FR" sz="2400" b="0">
                <a:latin typeface="Arial" panose="020B0604020202020204" pitchFamily="34" charset="0"/>
              </a:rPr>
              <a:t>du 28 septembre au 02 octobre 2026</a:t>
            </a:r>
            <a:endParaRPr lang="fr-FR" altLang="fr-FR" sz="24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5580BF-155E-D349-82C1-B9AAD35AD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355957"/>
              </p:ext>
            </p:extLst>
          </p:nvPr>
        </p:nvGraphicFramePr>
        <p:xfrm>
          <a:off x="485775" y="1696838"/>
          <a:ext cx="9788525" cy="44639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57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7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7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87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Entrées</a:t>
                      </a:r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highlight>
                          <a:srgbClr val="ED542E"/>
                        </a:highlight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95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Carottes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râpées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Salade iceberg crouton oignon frit</a:t>
                      </a:r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Œuf dur BIO 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sauce cocktail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Feuilleté fromage fondu </a:t>
                      </a:r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 moutarde gluten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 moutarde céleri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Œuf sulfite moutarde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gluten œufs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7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u="none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Plat</a:t>
                      </a:r>
                      <a:r>
                        <a:rPr lang="fr-FR" sz="1200" b="0" dirty="0"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30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Dahl de lentilles corail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Sauté de bœuf VF </a:t>
                      </a:r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sauce au thym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Roti de porc LR </a:t>
                      </a:r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sauce moutarde</a:t>
                      </a:r>
                      <a:endParaRPr lang="fr-FR" sz="9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Merlu PMD sauce curry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Moutarde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lait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 moutarde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 ,paisson moutarde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764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Accompagnement </a:t>
                      </a: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8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Riz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Purée de chou fleur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Haricot beurre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Courgettes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3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lait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Lait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896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Produit laitier </a:t>
                      </a: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27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E61C3E"/>
                          </a:solidFill>
                          <a:effectLst/>
                          <a:latin typeface="Calibri" panose="020F0502020204030204" pitchFamily="34" charset="0"/>
                        </a:rPr>
                        <a:t>Pont l'évêque AOP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Yaourt BIO sucré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fr-FR" sz="1200" b="0" i="0" u="none" strike="noStrike" dirty="0" err="1">
                          <a:effectLst/>
                          <a:latin typeface="Calibri" panose="020F0502020204030204" pitchFamily="34" charset="0"/>
                        </a:rPr>
                        <a:t>Cantafrais</a:t>
                      </a:r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Petit fromage frais sucré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3483"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6419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Dessert</a:t>
                      </a:r>
                      <a:r>
                        <a:rPr lang="fr-FR" sz="1200" b="0" dirty="0">
                          <a:solidFill>
                            <a:srgbClr val="00B050"/>
                          </a:solidFill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sng" dirty="0">
                        <a:solidFill>
                          <a:srgbClr val="F57D2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48" marB="456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84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Compote de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pommes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Eclair parfum chocolat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Fruit de saison bio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Fruits au sirop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3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gluten œuf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</a:txBody>
                  <a:tcPr marL="91424" marR="91424" marT="45664" marB="456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3316" name="Connecteur droit 23">
            <a:extLst>
              <a:ext uri="{FF2B5EF4-FFF2-40B4-BE49-F238E27FC236}">
                <a16:creationId xmlns:a16="http://schemas.microsoft.com/office/drawing/2014/main" id="{CCF8B0ED-5826-EC32-EC3C-B855248558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8188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7" name="Connecteur droit 24">
            <a:extLst>
              <a:ext uri="{FF2B5EF4-FFF2-40B4-BE49-F238E27FC236}">
                <a16:creationId xmlns:a16="http://schemas.microsoft.com/office/drawing/2014/main" id="{496788AA-66CC-642E-BDD9-7A3D26FB165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8" name="Connecteur droit 25">
            <a:extLst>
              <a:ext uri="{FF2B5EF4-FFF2-40B4-BE49-F238E27FC236}">
                <a16:creationId xmlns:a16="http://schemas.microsoft.com/office/drawing/2014/main" id="{376BF54F-46B3-7296-5884-A45E10E142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6750" y="2784525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9" name="Connecteur droit 26">
            <a:extLst>
              <a:ext uri="{FF2B5EF4-FFF2-40B4-BE49-F238E27FC236}">
                <a16:creationId xmlns:a16="http://schemas.microsoft.com/office/drawing/2014/main" id="{A6896832-2583-9218-3493-8596FC60E62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22963" y="2790875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0" name="Connecteur droit 27">
            <a:extLst>
              <a:ext uri="{FF2B5EF4-FFF2-40B4-BE49-F238E27FC236}">
                <a16:creationId xmlns:a16="http://schemas.microsoft.com/office/drawing/2014/main" id="{C99F3E5D-1054-DE86-5C94-5B11BAE7BAE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1691" y="3749898"/>
            <a:ext cx="4033837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1" name="Connecteur droit 28">
            <a:extLst>
              <a:ext uri="{FF2B5EF4-FFF2-40B4-BE49-F238E27FC236}">
                <a16:creationId xmlns:a16="http://schemas.microsoft.com/office/drawing/2014/main" id="{99BDC168-3FCA-A6E4-49BA-E246D6B4F42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66978" y="370862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2" name="Connecteur droit 29">
            <a:extLst>
              <a:ext uri="{FF2B5EF4-FFF2-40B4-BE49-F238E27FC236}">
                <a16:creationId xmlns:a16="http://schemas.microsoft.com/office/drawing/2014/main" id="{6F22C9C4-68E4-3A98-A9A3-045A8B90E04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2438" y="4572719"/>
            <a:ext cx="4033837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3" name="Connecteur droit 30">
            <a:extLst>
              <a:ext uri="{FF2B5EF4-FFF2-40B4-BE49-F238E27FC236}">
                <a16:creationId xmlns:a16="http://schemas.microsoft.com/office/drawing/2014/main" id="{DC5275C7-7A12-BB4A-5270-C10904572B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0" y="4579069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4" name="Connecteur droit 31">
            <a:extLst>
              <a:ext uri="{FF2B5EF4-FFF2-40B4-BE49-F238E27FC236}">
                <a16:creationId xmlns:a16="http://schemas.microsoft.com/office/drawing/2014/main" id="{CB9F81FD-EA6D-080D-5BF4-4835587C9BB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0700" y="545802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5" name="Connecteur droit 32">
            <a:extLst>
              <a:ext uri="{FF2B5EF4-FFF2-40B4-BE49-F238E27FC236}">
                <a16:creationId xmlns:a16="http://schemas.microsoft.com/office/drawing/2014/main" id="{DEC9FB30-6359-0611-001A-891AFACEA8E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66978" y="5436815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6" name="Image 39">
            <a:extLst>
              <a:ext uri="{FF2B5EF4-FFF2-40B4-BE49-F238E27FC236}">
                <a16:creationId xmlns:a16="http://schemas.microsoft.com/office/drawing/2014/main" id="{1FF4CA4C-9895-72D3-750C-BED6EFFDD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6156325"/>
            <a:ext cx="107473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Image 15">
            <a:extLst>
              <a:ext uri="{FF2B5EF4-FFF2-40B4-BE49-F238E27FC236}">
                <a16:creationId xmlns:a16="http://schemas.microsoft.com/office/drawing/2014/main" id="{3B09DE67-831C-3BA0-228D-5D7A1CE91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6" y="3225901"/>
            <a:ext cx="32543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Image 12">
            <a:extLst>
              <a:ext uri="{FF2B5EF4-FFF2-40B4-BE49-F238E27FC236}">
                <a16:creationId xmlns:a16="http://schemas.microsoft.com/office/drawing/2014/main" id="{322D38EA-016A-6E93-CF34-9B151FA22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37" b="848"/>
          <a:stretch>
            <a:fillRect/>
          </a:stretch>
        </p:blipFill>
        <p:spPr bwMode="auto">
          <a:xfrm>
            <a:off x="10055225" y="2630537"/>
            <a:ext cx="358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Image 25">
            <a:extLst>
              <a:ext uri="{FF2B5EF4-FFF2-40B4-BE49-F238E27FC236}">
                <a16:creationId xmlns:a16="http://schemas.microsoft.com/office/drawing/2014/main" id="{CBD1BD59-B2E3-7EA3-761E-70872F619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222" y="3882380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Image 25">
            <a:extLst>
              <a:ext uri="{FF2B5EF4-FFF2-40B4-BE49-F238E27FC236}">
                <a16:creationId xmlns:a16="http://schemas.microsoft.com/office/drawing/2014/main" id="{DACB4D9C-5E29-442F-00A6-135F10689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564" y="4878784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3" name="Image 25">
            <a:extLst>
              <a:ext uri="{FF2B5EF4-FFF2-40B4-BE49-F238E27FC236}">
                <a16:creationId xmlns:a16="http://schemas.microsoft.com/office/drawing/2014/main" id="{A4F6AC3A-1ACC-19E4-0992-D4A2CEA39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5" y="172134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Image 25">
            <a:extLst>
              <a:ext uri="{FF2B5EF4-FFF2-40B4-BE49-F238E27FC236}">
                <a16:creationId xmlns:a16="http://schemas.microsoft.com/office/drawing/2014/main" id="{937249E3-481B-BF04-573B-4C607A9BB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494" y="5625244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6" name="Image 25">
            <a:extLst>
              <a:ext uri="{FF2B5EF4-FFF2-40B4-BE49-F238E27FC236}">
                <a16:creationId xmlns:a16="http://schemas.microsoft.com/office/drawing/2014/main" id="{6DC71D06-B7DA-E491-D569-FA5A9E0AC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1785938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7" name="Image 16">
            <a:extLst>
              <a:ext uri="{FF2B5EF4-FFF2-40B4-BE49-F238E27FC236}">
                <a16:creationId xmlns:a16="http://schemas.microsoft.com/office/drawing/2014/main" id="{29730A5B-B19E-2907-F0B1-9A7F710F0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643" y="4937137"/>
            <a:ext cx="3603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8" name="Image 25">
            <a:extLst>
              <a:ext uri="{FF2B5EF4-FFF2-40B4-BE49-F238E27FC236}">
                <a16:creationId xmlns:a16="http://schemas.microsoft.com/office/drawing/2014/main" id="{429431C4-3ED2-9759-C75A-B1B307F03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38" y="587692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0" name="Image 25">
            <a:extLst>
              <a:ext uri="{FF2B5EF4-FFF2-40B4-BE49-F238E27FC236}">
                <a16:creationId xmlns:a16="http://schemas.microsoft.com/office/drawing/2014/main" id="{73A8374D-6522-D54B-6C2E-3919C6A26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863" y="4178300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63C6A30-0D34-717E-1AFB-03A4859724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1719" y="3155142"/>
            <a:ext cx="482767" cy="4401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3">
            <a:extLst>
              <a:ext uri="{FF2B5EF4-FFF2-40B4-BE49-F238E27FC236}">
                <a16:creationId xmlns:a16="http://schemas.microsoft.com/office/drawing/2014/main" id="{DCDAF960-6B8B-6CB9-F7E3-AFC698503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80975"/>
            <a:ext cx="4997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95363">
              <a:defRPr sz="1000" b="1">
                <a:solidFill>
                  <a:schemeClr val="tx1"/>
                </a:solidFill>
                <a:latin typeface="Sodexho"/>
              </a:defRPr>
            </a:lvl1pPr>
            <a:lvl2pPr marL="742950" indent="-285750" defTabSz="995363">
              <a:defRPr sz="1000" b="1">
                <a:solidFill>
                  <a:schemeClr val="tx1"/>
                </a:solidFill>
                <a:latin typeface="Sodexho"/>
              </a:defRPr>
            </a:lvl2pPr>
            <a:lvl3pPr marL="1143000" indent="-228600" defTabSz="995363">
              <a:defRPr sz="1000" b="1">
                <a:solidFill>
                  <a:schemeClr val="tx1"/>
                </a:solidFill>
                <a:latin typeface="Sodexho"/>
              </a:defRPr>
            </a:lvl3pPr>
            <a:lvl4pPr marL="1600200" indent="-228600" defTabSz="995363">
              <a:defRPr sz="1000" b="1">
                <a:solidFill>
                  <a:schemeClr val="tx1"/>
                </a:solidFill>
                <a:latin typeface="Sodexho"/>
              </a:defRPr>
            </a:lvl4pPr>
            <a:lvl5pPr marL="2057400" indent="-228600" defTabSz="995363">
              <a:defRPr sz="1000" b="1">
                <a:solidFill>
                  <a:schemeClr val="tx1"/>
                </a:solidFill>
                <a:latin typeface="Sodexho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Menus de la </a:t>
            </a:r>
          </a:p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Semaine </a:t>
            </a:r>
            <a:r>
              <a:rPr lang="fr-FR" altLang="fr-FR" sz="2400" b="0">
                <a:latin typeface="Arial" panose="020B0604020202020204" pitchFamily="34" charset="0"/>
              </a:rPr>
              <a:t>du 05 au 09 octobre 2026</a:t>
            </a:r>
            <a:endParaRPr lang="fr-FR" altLang="fr-FR" sz="24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5883EE-644B-FFB3-374F-36C8C4AD21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011333"/>
              </p:ext>
            </p:extLst>
          </p:nvPr>
        </p:nvGraphicFramePr>
        <p:xfrm>
          <a:off x="406400" y="1743075"/>
          <a:ext cx="9836150" cy="45720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67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1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Entrées</a:t>
                      </a:r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70C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4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Macédoine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Taboulé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(semoule bio)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 Radis beurre demi-sel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Betteraves</a:t>
                      </a:r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 et vinaigrette moutarde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151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u="none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Plat</a:t>
                      </a:r>
                      <a:r>
                        <a:rPr lang="fr-FR" sz="1200" b="0" dirty="0"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Quiche pommes de terre et courgettes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Sauté de bœuf sauce paprika</a:t>
                      </a:r>
                    </a:p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Poulet LR 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sauce champignons  à la crème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Colin d'Alaska PMD sauce coco citron vert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Lait gluten œufs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gluten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,lait poisson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151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Accompagnement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79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Salade verte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Haricots verts persillés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Coquillettes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Riz BIO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1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861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Produit laitier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43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Fromage fondu vache qui rit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Yaourt aromatisé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Mimolette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E61C3E"/>
                          </a:solidFill>
                          <a:effectLst/>
                          <a:latin typeface="Calibri" panose="020F0502020204030204" pitchFamily="34" charset="0"/>
                        </a:rPr>
                        <a:t>Pointe de brie AOP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3223"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631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Dessert</a:t>
                      </a:r>
                      <a:r>
                        <a:rPr lang="fr-FR" sz="1200" b="0" dirty="0">
                          <a:solidFill>
                            <a:srgbClr val="00B050"/>
                          </a:solidFill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sng" dirty="0">
                        <a:solidFill>
                          <a:srgbClr val="F57D2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36" marB="4563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75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Beignet aux pommes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Fruit de saison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Dessert lacté flan saveur vanille nappé caramel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Fruit de saison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322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 dirty="0">
                          <a:effectLst/>
                          <a:latin typeface="Calibri" panose="020F0502020204030204" pitchFamily="34" charset="0"/>
                        </a:rPr>
                        <a:t> lait gluten œuf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 </a:t>
                      </a:r>
                    </a:p>
                  </a:txBody>
                  <a:tcPr marL="91438" marR="91438" marT="45652" marB="456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5439" name="Connecteur droit 23">
            <a:extLst>
              <a:ext uri="{FF2B5EF4-FFF2-40B4-BE49-F238E27FC236}">
                <a16:creationId xmlns:a16="http://schemas.microsoft.com/office/drawing/2014/main" id="{1666C5D4-5466-0F85-49CE-E3AC2C6608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5813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0" name="Connecteur droit 24">
            <a:extLst>
              <a:ext uri="{FF2B5EF4-FFF2-40B4-BE49-F238E27FC236}">
                <a16:creationId xmlns:a16="http://schemas.microsoft.com/office/drawing/2014/main" id="{E7976192-7EC0-F303-A090-2EF6B62A4CD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1" name="Connecteur droit 25">
            <a:extLst>
              <a:ext uri="{FF2B5EF4-FFF2-40B4-BE49-F238E27FC236}">
                <a16:creationId xmlns:a16="http://schemas.microsoft.com/office/drawing/2014/main" id="{B52B20F6-B60E-E41C-4258-BBE86FB18C0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375" y="2693988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2" name="Connecteur droit 26">
            <a:extLst>
              <a:ext uri="{FF2B5EF4-FFF2-40B4-BE49-F238E27FC236}">
                <a16:creationId xmlns:a16="http://schemas.microsoft.com/office/drawing/2014/main" id="{9D8F2908-C58B-4F52-2B82-3F9F791175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42025" y="2693988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3" name="Connecteur droit 27">
            <a:extLst>
              <a:ext uri="{FF2B5EF4-FFF2-40B4-BE49-F238E27FC236}">
                <a16:creationId xmlns:a16="http://schemas.microsoft.com/office/drawing/2014/main" id="{C679F384-CCDB-CC73-18A8-0182D63FB3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4038" y="3780631"/>
            <a:ext cx="4033837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4" name="Connecteur droit 28">
            <a:extLst>
              <a:ext uri="{FF2B5EF4-FFF2-40B4-BE49-F238E27FC236}">
                <a16:creationId xmlns:a16="http://schemas.microsoft.com/office/drawing/2014/main" id="{43FB8A0E-8731-D0D1-7C1D-531C4046449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42025" y="378539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5" name="Connecteur droit 29">
            <a:extLst>
              <a:ext uri="{FF2B5EF4-FFF2-40B4-BE49-F238E27FC236}">
                <a16:creationId xmlns:a16="http://schemas.microsoft.com/office/drawing/2014/main" id="{2E11A867-6269-DBBD-07E8-D9C890912C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0850" y="4716463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6" name="Connecteur droit 30">
            <a:extLst>
              <a:ext uri="{FF2B5EF4-FFF2-40B4-BE49-F238E27FC236}">
                <a16:creationId xmlns:a16="http://schemas.microsoft.com/office/drawing/2014/main" id="{CEC23FD6-27D9-DF94-DEC1-537FFDFF537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1238" y="471646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7" name="Connecteur droit 31">
            <a:extLst>
              <a:ext uri="{FF2B5EF4-FFF2-40B4-BE49-F238E27FC236}">
                <a16:creationId xmlns:a16="http://schemas.microsoft.com/office/drawing/2014/main" id="{79FF8547-EFE9-22CC-8058-037C0DE1C38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4038" y="558165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48" name="Connecteur droit 32">
            <a:extLst>
              <a:ext uri="{FF2B5EF4-FFF2-40B4-BE49-F238E27FC236}">
                <a16:creationId xmlns:a16="http://schemas.microsoft.com/office/drawing/2014/main" id="{B91B02D0-24B5-619B-6499-498E8328B1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2975" y="558165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449" name="Image 39">
            <a:extLst>
              <a:ext uri="{FF2B5EF4-FFF2-40B4-BE49-F238E27FC236}">
                <a16:creationId xmlns:a16="http://schemas.microsoft.com/office/drawing/2014/main" id="{38C8101C-7BCF-8AB0-AF39-849B62E07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6156325"/>
            <a:ext cx="107473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0" name="Image 15">
            <a:extLst>
              <a:ext uri="{FF2B5EF4-FFF2-40B4-BE49-F238E27FC236}">
                <a16:creationId xmlns:a16="http://schemas.microsoft.com/office/drawing/2014/main" id="{6387A7A2-4858-2E61-BA4F-6992740DE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3219104"/>
            <a:ext cx="4032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1" name="Image 25">
            <a:extLst>
              <a:ext uri="{FF2B5EF4-FFF2-40B4-BE49-F238E27FC236}">
                <a16:creationId xmlns:a16="http://schemas.microsoft.com/office/drawing/2014/main" id="{A88C0324-C2CB-885F-AF21-20299E34E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229" y="5778507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2" name="Image 16">
            <a:extLst>
              <a:ext uri="{FF2B5EF4-FFF2-40B4-BE49-F238E27FC236}">
                <a16:creationId xmlns:a16="http://schemas.microsoft.com/office/drawing/2014/main" id="{7A7B003E-6523-26EA-1936-F5D74209A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0" y="4764088"/>
            <a:ext cx="3603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3" name="Image 25">
            <a:extLst>
              <a:ext uri="{FF2B5EF4-FFF2-40B4-BE49-F238E27FC236}">
                <a16:creationId xmlns:a16="http://schemas.microsoft.com/office/drawing/2014/main" id="{260E6BC1-478F-2B3C-563C-A14F1B7C3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525" y="403066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4" name="Image 12">
            <a:extLst>
              <a:ext uri="{FF2B5EF4-FFF2-40B4-BE49-F238E27FC236}">
                <a16:creationId xmlns:a16="http://schemas.microsoft.com/office/drawing/2014/main" id="{41ECE8D0-B820-C941-51FF-257C9321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37" b="848"/>
          <a:stretch>
            <a:fillRect/>
          </a:stretch>
        </p:blipFill>
        <p:spPr bwMode="auto">
          <a:xfrm>
            <a:off x="9840912" y="3209926"/>
            <a:ext cx="358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5" name="Image 25">
            <a:extLst>
              <a:ext uri="{FF2B5EF4-FFF2-40B4-BE49-F238E27FC236}">
                <a16:creationId xmlns:a16="http://schemas.microsoft.com/office/drawing/2014/main" id="{DEE2E1D1-36C0-77A0-30B6-D1033145A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964" y="3990181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6" name="Image 25">
            <a:extLst>
              <a:ext uri="{FF2B5EF4-FFF2-40B4-BE49-F238E27FC236}">
                <a16:creationId xmlns:a16="http://schemas.microsoft.com/office/drawing/2014/main" id="{E9CAC6A4-FD4F-1662-C39B-0C108B44E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17842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7" name="Image 25">
            <a:extLst>
              <a:ext uri="{FF2B5EF4-FFF2-40B4-BE49-F238E27FC236}">
                <a16:creationId xmlns:a16="http://schemas.microsoft.com/office/drawing/2014/main" id="{71877262-AFB1-3B50-7BC6-F76ABD8A5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508" y="177617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58" name="Image 25">
            <a:extLst>
              <a:ext uri="{FF2B5EF4-FFF2-40B4-BE49-F238E27FC236}">
                <a16:creationId xmlns:a16="http://schemas.microsoft.com/office/drawing/2014/main" id="{7D0BCE4F-3886-4E8A-B586-F528CC20A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5" y="3944938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0" name="Image 25">
            <a:extLst>
              <a:ext uri="{FF2B5EF4-FFF2-40B4-BE49-F238E27FC236}">
                <a16:creationId xmlns:a16="http://schemas.microsoft.com/office/drawing/2014/main" id="{7ED93DDC-B3E6-D715-CDFC-0EC5D2B91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0" y="177482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81DDF5B-D685-066A-A539-0C3E43CF6D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2804" y="3161521"/>
            <a:ext cx="482767" cy="4401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3">
            <a:extLst>
              <a:ext uri="{FF2B5EF4-FFF2-40B4-BE49-F238E27FC236}">
                <a16:creationId xmlns:a16="http://schemas.microsoft.com/office/drawing/2014/main" id="{32D31712-8B0A-6BD2-74BC-24518482D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80975"/>
            <a:ext cx="4997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95363">
              <a:defRPr sz="1000" b="1">
                <a:solidFill>
                  <a:schemeClr val="tx1"/>
                </a:solidFill>
                <a:latin typeface="Sodexho"/>
              </a:defRPr>
            </a:lvl1pPr>
            <a:lvl2pPr marL="742950" indent="-285750" defTabSz="995363">
              <a:defRPr sz="1000" b="1">
                <a:solidFill>
                  <a:schemeClr val="tx1"/>
                </a:solidFill>
                <a:latin typeface="Sodexho"/>
              </a:defRPr>
            </a:lvl2pPr>
            <a:lvl3pPr marL="1143000" indent="-228600" defTabSz="995363">
              <a:defRPr sz="1000" b="1">
                <a:solidFill>
                  <a:schemeClr val="tx1"/>
                </a:solidFill>
                <a:latin typeface="Sodexho"/>
              </a:defRPr>
            </a:lvl3pPr>
            <a:lvl4pPr marL="1600200" indent="-228600" defTabSz="995363">
              <a:defRPr sz="1000" b="1">
                <a:solidFill>
                  <a:schemeClr val="tx1"/>
                </a:solidFill>
                <a:latin typeface="Sodexho"/>
              </a:defRPr>
            </a:lvl4pPr>
            <a:lvl5pPr marL="2057400" indent="-228600" defTabSz="995363">
              <a:defRPr sz="1000" b="1">
                <a:solidFill>
                  <a:schemeClr val="tx1"/>
                </a:solidFill>
                <a:latin typeface="Sodexho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Sodexho"/>
              </a:defRPr>
            </a:lvl9pPr>
          </a:lstStyle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Menus de la </a:t>
            </a:r>
          </a:p>
          <a:p>
            <a:r>
              <a:rPr lang="fr-FR" altLang="fr-FR" sz="2400" b="0">
                <a:solidFill>
                  <a:srgbClr val="000000"/>
                </a:solidFill>
                <a:latin typeface="Arial" panose="020B0604020202020204" pitchFamily="34" charset="0"/>
              </a:rPr>
              <a:t>Semaine </a:t>
            </a:r>
            <a:r>
              <a:rPr lang="fr-FR" altLang="fr-FR" sz="2400" b="0">
                <a:latin typeface="Arial" panose="020B0604020202020204" pitchFamily="34" charset="0"/>
              </a:rPr>
              <a:t>du 12 au 16 octobre 2026</a:t>
            </a:r>
            <a:endParaRPr lang="fr-FR" altLang="fr-FR" sz="24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5F1AE5C-697C-691D-23A0-9264A0DAD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769025"/>
              </p:ext>
            </p:extLst>
          </p:nvPr>
        </p:nvGraphicFramePr>
        <p:xfrm>
          <a:off x="492820" y="1620838"/>
          <a:ext cx="9755185" cy="45064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51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1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1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1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10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95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Entrées</a:t>
                      </a:r>
                      <a:r>
                        <a:rPr lang="fr-FR" sz="1200" b="0" dirty="0">
                          <a:solidFill>
                            <a:srgbClr val="E41770"/>
                          </a:solidFill>
                          <a:effectLst/>
                          <a:latin typeface="Fibon Sans" pitchFamily="50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alt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70C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07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Courgettes râpées sauce fromage blanc menthe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Crêpe emmental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Carottes râpées </a:t>
                      </a:r>
                      <a:endParaRPr lang="fr-FR" sz="12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Betteraves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3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Moutarde lait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Œuf gluten lait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Sulfites moutarde  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Sulfite moutarde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5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u="none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Plat</a:t>
                      </a:r>
                      <a:r>
                        <a:rPr lang="fr-FR" sz="1200" b="0" dirty="0"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07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Fusilli 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sauce lentilles vertes tomate façon bolognaise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Sauté de bœuf VF sauce aux olives </a:t>
                      </a:r>
                      <a:r>
                        <a:rPr lang="fr-FR" sz="12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liées à la chapelure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Roti de dinde LR 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sauce estragon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Fish </a:t>
                      </a:r>
                      <a:r>
                        <a:rPr lang="fr-FR" sz="12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burger</a:t>
                      </a:r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 (colin Alaska PMD pané, cheddar et sauce tartare)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3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Œuf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Gluten  lait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lait, poisson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58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Accompagnement </a:t>
                      </a: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2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Fusilli bio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 Butternut et champignon poêlés a l’ail et au thym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ptos Narrow" panose="020B0004020202020204" pitchFamily="34" charset="0"/>
                        </a:rPr>
                        <a:t>Purée de cèleri 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Pomme de terre quartier avec peau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3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Fibon Sans" pitchFamily="50" charset="0"/>
                        <a:ea typeface="+mn-ea"/>
                        <a:cs typeface="+mn-cs"/>
                      </a:endParaRP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Fibon Sans" pitchFamily="50" charset="0"/>
                          <a:ea typeface="+mn-ea"/>
                          <a:cs typeface="+mn-cs"/>
                        </a:rPr>
                        <a:t>Cèleri lait 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58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Produit laitier </a:t>
                      </a: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2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fr-FR" sz="1200" b="0" i="0" u="none" strike="noStrike" dirty="0">
                          <a:solidFill>
                            <a:srgbClr val="E61C3E"/>
                          </a:solidFill>
                          <a:effectLst/>
                          <a:latin typeface="Aptos Narrow" panose="020B0004020202020204" pitchFamily="34" charset="0"/>
                        </a:rPr>
                        <a:t>St nectaire AOP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Petit moulé bio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Camembert 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Yaourt nature sucré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2813"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227"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00B05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rgbClr val="E8448B"/>
                          </a:solidFill>
                          <a:effectLst/>
                          <a:latin typeface="Fibon Sans" pitchFamily="50" charset="0"/>
                        </a:rPr>
                        <a:t>Dessert</a:t>
                      </a:r>
                      <a:r>
                        <a:rPr lang="fr-FR" sz="1200" b="0" dirty="0">
                          <a:solidFill>
                            <a:srgbClr val="00B050"/>
                          </a:solidFill>
                          <a:effectLst/>
                          <a:latin typeface="Fibon Sans" pitchFamily="50" charset="0"/>
                        </a:rPr>
                        <a:t> </a:t>
                      </a: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rgbClr val="E4177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sng" dirty="0">
                        <a:solidFill>
                          <a:srgbClr val="F57D20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11" marB="45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52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Purée de </a:t>
                      </a:r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pommes</a:t>
                      </a:r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 et </a:t>
                      </a:r>
                      <a:r>
                        <a:rPr lang="fr-FR" sz="12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pain  d’épices 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ptos Narrow" panose="020B0004020202020204" pitchFamily="34" charset="0"/>
                        </a:rPr>
                        <a:t>Ile flottante 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Brioche perdue myrtilles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Fruit de saison 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3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Gluten lait fruit a coque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œuf 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Fibon Sans" pitchFamily="50" charset="0"/>
                      </a:endParaRP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Lait œuf gluten</a:t>
                      </a:r>
                    </a:p>
                  </a:txBody>
                  <a:tcPr marL="6350" marR="6350" marT="63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dirty="0">
                          <a:solidFill>
                            <a:schemeClr val="tx1"/>
                          </a:solidFill>
                          <a:effectLst/>
                          <a:latin typeface="Fibon Sans" pitchFamily="50" charset="0"/>
                        </a:rPr>
                        <a:t>Pas d’allergènes</a:t>
                      </a:r>
                    </a:p>
                  </a:txBody>
                  <a:tcPr marL="91438" marR="91438" marT="45627" marB="456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7487" name="Connecteur droit 23">
            <a:extLst>
              <a:ext uri="{FF2B5EF4-FFF2-40B4-BE49-F238E27FC236}">
                <a16:creationId xmlns:a16="http://schemas.microsoft.com/office/drawing/2014/main" id="{335716EE-2C95-2565-5D6D-787F8C2ACD2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5813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88" name="Connecteur droit 24">
            <a:extLst>
              <a:ext uri="{FF2B5EF4-FFF2-40B4-BE49-F238E27FC236}">
                <a16:creationId xmlns:a16="http://schemas.microsoft.com/office/drawing/2014/main" id="{6347AAFD-8545-BA85-9AF3-A008518FE6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2050" y="176530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89" name="Connecteur droit 25">
            <a:extLst>
              <a:ext uri="{FF2B5EF4-FFF2-40B4-BE49-F238E27FC236}">
                <a16:creationId xmlns:a16="http://schemas.microsoft.com/office/drawing/2014/main" id="{BC2C596F-D29F-6435-F3AF-D6090F6CE1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375" y="2693988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90" name="Connecteur droit 26">
            <a:extLst>
              <a:ext uri="{FF2B5EF4-FFF2-40B4-BE49-F238E27FC236}">
                <a16:creationId xmlns:a16="http://schemas.microsoft.com/office/drawing/2014/main" id="{CBA398E7-6F8A-6961-DD20-19863578E67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42025" y="2693988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91" name="Connecteur droit 27">
            <a:extLst>
              <a:ext uri="{FF2B5EF4-FFF2-40B4-BE49-F238E27FC236}">
                <a16:creationId xmlns:a16="http://schemas.microsoft.com/office/drawing/2014/main" id="{DDFA9895-4CFC-7126-DC8B-E6876A3C14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375" y="3675063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92" name="Connecteur droit 28">
            <a:extLst>
              <a:ext uri="{FF2B5EF4-FFF2-40B4-BE49-F238E27FC236}">
                <a16:creationId xmlns:a16="http://schemas.microsoft.com/office/drawing/2014/main" id="{F9A771E9-D204-B8AE-AC4A-EBF9D11901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1238" y="3675063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93" name="Connecteur droit 29">
            <a:extLst>
              <a:ext uri="{FF2B5EF4-FFF2-40B4-BE49-F238E27FC236}">
                <a16:creationId xmlns:a16="http://schemas.microsoft.com/office/drawing/2014/main" id="{FB7581EC-9240-78CE-4C41-DB39022C724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7675" y="4679950"/>
            <a:ext cx="4033838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94" name="Connecteur droit 30">
            <a:extLst>
              <a:ext uri="{FF2B5EF4-FFF2-40B4-BE49-F238E27FC236}">
                <a16:creationId xmlns:a16="http://schemas.microsoft.com/office/drawing/2014/main" id="{468268EB-AAE9-5D94-F7C3-864BAC16EE2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83313" y="467995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95" name="Connecteur droit 31">
            <a:extLst>
              <a:ext uri="{FF2B5EF4-FFF2-40B4-BE49-F238E27FC236}">
                <a16:creationId xmlns:a16="http://schemas.microsoft.com/office/drawing/2014/main" id="{BA56EBD8-1EB8-A4D6-C115-F4483A4B514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288" y="5564188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96" name="Connecteur droit 32">
            <a:extLst>
              <a:ext uri="{FF2B5EF4-FFF2-40B4-BE49-F238E27FC236}">
                <a16:creationId xmlns:a16="http://schemas.microsoft.com/office/drawing/2014/main" id="{DBC8B176-9758-3655-6B8B-A67E7B34952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2975" y="5581650"/>
            <a:ext cx="4032250" cy="0"/>
          </a:xfrm>
          <a:prstGeom prst="line">
            <a:avLst/>
          </a:prstGeom>
          <a:noFill/>
          <a:ln w="19050" cap="rnd" cmpd="thickThin" algn="ctr">
            <a:solidFill>
              <a:srgbClr val="E4177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497" name="Image 39">
            <a:extLst>
              <a:ext uri="{FF2B5EF4-FFF2-40B4-BE49-F238E27FC236}">
                <a16:creationId xmlns:a16="http://schemas.microsoft.com/office/drawing/2014/main" id="{F441201A-925C-B1F6-3B79-1709EB5FF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537" y="6174175"/>
            <a:ext cx="107473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98" name="Image 15">
            <a:extLst>
              <a:ext uri="{FF2B5EF4-FFF2-40B4-BE49-F238E27FC236}">
                <a16:creationId xmlns:a16="http://schemas.microsoft.com/office/drawing/2014/main" id="{2588A302-4B04-AA76-F0A0-4C2A2F623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3268663"/>
            <a:ext cx="358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99" name="Image 12">
            <a:extLst>
              <a:ext uri="{FF2B5EF4-FFF2-40B4-BE49-F238E27FC236}">
                <a16:creationId xmlns:a16="http://schemas.microsoft.com/office/drawing/2014/main" id="{88B82573-1165-F171-C31F-6E5E7F06D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37" b="848"/>
          <a:stretch>
            <a:fillRect/>
          </a:stretch>
        </p:blipFill>
        <p:spPr bwMode="auto">
          <a:xfrm>
            <a:off x="9869651" y="3308738"/>
            <a:ext cx="358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00" name="Image 16">
            <a:extLst>
              <a:ext uri="{FF2B5EF4-FFF2-40B4-BE49-F238E27FC236}">
                <a16:creationId xmlns:a16="http://schemas.microsoft.com/office/drawing/2014/main" id="{8BF46862-1460-C9CA-9B8A-6AAD902E1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394" y="4740275"/>
            <a:ext cx="360363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02" name="Image 25">
            <a:extLst>
              <a:ext uri="{FF2B5EF4-FFF2-40B4-BE49-F238E27FC236}">
                <a16:creationId xmlns:a16="http://schemas.microsoft.com/office/drawing/2014/main" id="{C4A8AAEC-B096-F7DD-B2DF-8A0A2559E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1944688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03" name="Image 25">
            <a:extLst>
              <a:ext uri="{FF2B5EF4-FFF2-40B4-BE49-F238E27FC236}">
                <a16:creationId xmlns:a16="http://schemas.microsoft.com/office/drawing/2014/main" id="{40FF3B47-87A4-FEA6-7684-F5A7E8005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38" y="5837238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06" name="Image 25">
            <a:extLst>
              <a:ext uri="{FF2B5EF4-FFF2-40B4-BE49-F238E27FC236}">
                <a16:creationId xmlns:a16="http://schemas.microsoft.com/office/drawing/2014/main" id="{48833269-346E-755F-20B1-94B82F4BB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3" y="1825625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07" name="Image 25">
            <a:extLst>
              <a:ext uri="{FF2B5EF4-FFF2-40B4-BE49-F238E27FC236}">
                <a16:creationId xmlns:a16="http://schemas.microsoft.com/office/drawing/2014/main" id="{1958AEE3-E751-E6D5-BEB6-4F2C9CEE3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4828788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08" name="Image 25">
            <a:extLst>
              <a:ext uri="{FF2B5EF4-FFF2-40B4-BE49-F238E27FC236}">
                <a16:creationId xmlns:a16="http://schemas.microsoft.com/office/drawing/2014/main" id="{0D4DF748-304B-AC2D-BF84-67C7CD78E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830" y="470032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09" name="Image 25">
            <a:extLst>
              <a:ext uri="{FF2B5EF4-FFF2-40B4-BE49-F238E27FC236}">
                <a16:creationId xmlns:a16="http://schemas.microsoft.com/office/drawing/2014/main" id="{6BF8817A-6ECE-B774-CD80-27E451CA4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637" y="5590117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5FA76F-62F7-3DC7-98D5-843D675607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2804" y="3161521"/>
            <a:ext cx="482767" cy="440170"/>
          </a:xfrm>
          <a:prstGeom prst="rect">
            <a:avLst/>
          </a:prstGeom>
        </p:spPr>
      </p:pic>
      <p:pic>
        <p:nvPicPr>
          <p:cNvPr id="4" name="Image 25">
            <a:extLst>
              <a:ext uri="{FF2B5EF4-FFF2-40B4-BE49-F238E27FC236}">
                <a16:creationId xmlns:a16="http://schemas.microsoft.com/office/drawing/2014/main" id="{F7CBADFA-7AAC-D3DC-66C6-B556021C9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243" y="390117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5F99FBC-C9A7-0CEE-FAA0-2C730AEAF6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3211" y="713046"/>
            <a:ext cx="1778091" cy="3302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935EC2C-5C96-BB6F-8AD3-06065F82C8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6851" y="383270"/>
            <a:ext cx="1319438" cy="1319438"/>
          </a:xfrm>
          <a:prstGeom prst="rect">
            <a:avLst/>
          </a:prstGeom>
        </p:spPr>
      </p:pic>
      <p:pic>
        <p:nvPicPr>
          <p:cNvPr id="5" name="Image 25">
            <a:extLst>
              <a:ext uri="{FF2B5EF4-FFF2-40B4-BE49-F238E27FC236}">
                <a16:creationId xmlns:a16="http://schemas.microsoft.com/office/drawing/2014/main" id="{46DEA044-C9F6-0699-9980-A948EB46E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412" y="4849813"/>
            <a:ext cx="2317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odexh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odexho" pitchFamily="2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odexh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odexho" pitchFamily="2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8015FE581336438B0D0EC39A715E44" ma:contentTypeVersion="26" ma:contentTypeDescription="Crée un document." ma:contentTypeScope="" ma:versionID="c716f0f1e4540f65ceb92cba359c58bb">
  <xsd:schema xmlns:xsd="http://www.w3.org/2001/XMLSchema" xmlns:xs="http://www.w3.org/2001/XMLSchema" xmlns:p="http://schemas.microsoft.com/office/2006/metadata/properties" xmlns:ns2="2e82fa6a-e5f4-427c-8a08-83d31a2aab75" xmlns:ns3="1ed6e293-bfcd-446e-b124-5611d65c45cc" xmlns:ns4="71f06252-c02b-4d48-b841-46db7d6eb17f" targetNamespace="http://schemas.microsoft.com/office/2006/metadata/properties" ma:root="true" ma:fieldsID="fc24beca176d0f62257f16be24fe50c1" ns2:_="" ns3:_="" ns4:_="">
    <xsd:import namespace="2e82fa6a-e5f4-427c-8a08-83d31a2aab75"/>
    <xsd:import namespace="1ed6e293-bfcd-446e-b124-5611d65c45cc"/>
    <xsd:import namespace="71f06252-c02b-4d48-b841-46db7d6eb17f"/>
    <xsd:element name="properties">
      <xsd:complexType>
        <xsd:sequence>
          <xsd:element name="documentManagement">
            <xsd:complexType>
              <xsd:all>
                <xsd:element ref="ns2:Descriptiondudocument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O_x00f9_trouverledocument_x003f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82fa6a-e5f4-427c-8a08-83d31a2aab75" elementFormDefault="qualified">
    <xsd:import namespace="http://schemas.microsoft.com/office/2006/documentManagement/types"/>
    <xsd:import namespace="http://schemas.microsoft.com/office/infopath/2007/PartnerControls"/>
    <xsd:element name="Descriptiondudocument" ma:index="8" nillable="true" ma:displayName="Description du document" ma:format="Dropdown" ma:internalName="Descriptiondudocument">
      <xsd:simpleType>
        <xsd:restriction base="dms:Note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O_x00f9_trouverledocument_x003f_" ma:index="13" nillable="true" ma:displayName="Où trouver le document ?" ma:format="Dropdown" ma:internalName="O_x00f9_trouverledocument_x003f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1 Prés/vendre"/>
                    <xsd:enumeration value="2 Former"/>
                    <xsd:enumeration value="3 Appliquer"/>
                    <xsd:enumeration value="4 Personnaliser"/>
                    <xsd:enumeration value="5 Comm restau"/>
                    <xsd:enumeration value="6 Ech client"/>
                    <xsd:enumeration value="7 Infos parents"/>
                    <xsd:enumeration value="8 Auditer"/>
                  </xsd:restriction>
                </xsd:simpleType>
              </xsd:element>
            </xsd:sequence>
          </xsd:extension>
        </xsd:complexContent>
      </xsd:complex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dcee97bd-1daf-4e2b-a83a-8c0fc50342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6e293-bfcd-446e-b124-5611d65c45c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f06252-c02b-4d48-b841-46db7d6eb17f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779f6a17-8671-43ea-a262-871401c4334b}" ma:internalName="TaxCatchAll" ma:showField="CatchAllData" ma:web="1ed6e293-bfcd-446e-b124-5611d65c45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83B7C0-EC5F-4F66-8734-1CB10B6695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82fa6a-e5f4-427c-8a08-83d31a2aab75"/>
    <ds:schemaRef ds:uri="1ed6e293-bfcd-446e-b124-5611d65c45cc"/>
    <ds:schemaRef ds:uri="71f06252-c02b-4d48-b841-46db7d6eb1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839DAE-73FF-43AE-8DFA-BA61DF804D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18763</TotalTime>
  <Words>907</Words>
  <Application>Microsoft Office PowerPoint</Application>
  <PresentationFormat>Personnalisé</PresentationFormat>
  <Paragraphs>328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Aptos Narrow</vt:lpstr>
      <vt:lpstr>Arial</vt:lpstr>
      <vt:lpstr>Calibri</vt:lpstr>
      <vt:lpstr>Century Gothic</vt:lpstr>
      <vt:lpstr>Fibon Sans</vt:lpstr>
      <vt:lpstr>Sodexho</vt:lpstr>
      <vt:lpstr>Times</vt:lpstr>
      <vt:lpstr>Nouvelle présentation</vt:lpstr>
      <vt:lpstr>1_Nouvelle présentation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Trame Menu Cuisto Rigolo V2</dc:title>
  <dc:creator>Pascal Combes</dc:creator>
  <cp:lastModifiedBy>Mainard, Benoit</cp:lastModifiedBy>
  <cp:revision>1140</cp:revision>
  <cp:lastPrinted>2026-07-07T08:57:12Z</cp:lastPrinted>
  <dcterms:created xsi:type="dcterms:W3CDTF">2015-09-05T12:18:21Z</dcterms:created>
  <dcterms:modified xsi:type="dcterms:W3CDTF">2026-08-13T08:03:19Z</dcterms:modified>
</cp:coreProperties>
</file>